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463" autoAdjust="0"/>
  </p:normalViewPr>
  <p:slideViewPr>
    <p:cSldViewPr>
      <p:cViewPr>
        <p:scale>
          <a:sx n="200" d="100"/>
          <a:sy n="200" d="100"/>
        </p:scale>
        <p:origin x="13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2016/3/17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2016/3/17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39552" y="0"/>
            <a:ext cx="8229600" cy="562074"/>
          </a:xfrm>
        </p:spPr>
        <p:txBody>
          <a:bodyPr>
            <a:noAutofit/>
          </a:bodyPr>
          <a:lstStyle/>
          <a:p>
            <a:r>
              <a:rPr lang="ja-JP" altLang="en-US" sz="2400" dirty="0" smtClean="0">
                <a:latin typeface="HGP創英角ﾎﾟｯﾌﾟ体" pitchFamily="50" charset="-128"/>
                <a:ea typeface="HGP創英角ﾎﾟｯﾌﾟ体" pitchFamily="50" charset="-128"/>
              </a:rPr>
              <a:t>小 平 市 の 財 務 書 類（平成</a:t>
            </a:r>
            <a:r>
              <a:rPr lang="en-US" altLang="ja-JP" sz="2400" dirty="0" smtClean="0">
                <a:latin typeface="HGP創英角ﾎﾟｯﾌﾟ体" pitchFamily="50" charset="-128"/>
                <a:ea typeface="HGP創英角ﾎﾟｯﾌﾟ体" pitchFamily="50" charset="-128"/>
              </a:rPr>
              <a:t>26</a:t>
            </a:r>
            <a:r>
              <a:rPr lang="ja-JP" altLang="en-US" sz="2400" dirty="0" smtClean="0">
                <a:latin typeface="HGP創英角ﾎﾟｯﾌﾟ体" pitchFamily="50" charset="-128"/>
                <a:ea typeface="HGP創英角ﾎﾟｯﾌﾟ体" pitchFamily="50" charset="-128"/>
              </a:rPr>
              <a:t>年度概要版）</a:t>
            </a:r>
            <a:endParaRPr kumimoji="1" lang="ja-JP" altLang="en-US" sz="2400" dirty="0">
              <a:latin typeface="HGP創英角ﾎﾟｯﾌﾟ体" pitchFamily="50" charset="-128"/>
              <a:ea typeface="HGP創英角ﾎﾟｯﾌﾟ体" pitchFamily="50" charset="-128"/>
            </a:endParaRPr>
          </a:p>
        </p:txBody>
      </p:sp>
      <p:sp>
        <p:nvSpPr>
          <p:cNvPr id="5" name="コンテンツ プレースホルダ 4"/>
          <p:cNvSpPr>
            <a:spLocks noGrp="1"/>
          </p:cNvSpPr>
          <p:nvPr>
            <p:ph sz="half" idx="1"/>
          </p:nvPr>
        </p:nvSpPr>
        <p:spPr>
          <a:xfrm>
            <a:off x="457200" y="1700808"/>
            <a:ext cx="3682752" cy="4425355"/>
          </a:xfrm>
        </p:spPr>
        <p:txBody>
          <a:bodyPr>
            <a:normAutofit/>
          </a:bodyPr>
          <a:lstStyle/>
          <a:p>
            <a:pPr>
              <a:buNone/>
            </a:pPr>
            <a:r>
              <a:rPr lang="ja-JP" altLang="en-US" sz="800" dirty="0" smtClean="0"/>
              <a:t>　　</a:t>
            </a:r>
            <a:endParaRPr lang="en-US" altLang="ja-JP" sz="800" dirty="0" smtClean="0"/>
          </a:p>
          <a:p>
            <a:pPr>
              <a:buNone/>
            </a:pPr>
            <a:endParaRPr lang="en-US" altLang="ja-JP" sz="800" dirty="0" smtClean="0"/>
          </a:p>
        </p:txBody>
      </p:sp>
      <p:sp>
        <p:nvSpPr>
          <p:cNvPr id="7" name="正方形/長方形 6"/>
          <p:cNvSpPr/>
          <p:nvPr/>
        </p:nvSpPr>
        <p:spPr>
          <a:xfrm>
            <a:off x="683568" y="1700808"/>
            <a:ext cx="1512168"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800" dirty="0"/>
          </a:p>
        </p:txBody>
      </p:sp>
      <p:sp>
        <p:nvSpPr>
          <p:cNvPr id="15" name="横巻き 14"/>
          <p:cNvSpPr/>
          <p:nvPr/>
        </p:nvSpPr>
        <p:spPr>
          <a:xfrm>
            <a:off x="467544" y="620688"/>
            <a:ext cx="3744416" cy="432048"/>
          </a:xfrm>
          <a:prstGeom prst="horizontalScroll">
            <a:avLst/>
          </a:prstGeom>
          <a:noFill/>
          <a:ln>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800" dirty="0" smtClean="0">
                <a:solidFill>
                  <a:schemeClr val="tx1"/>
                </a:solidFill>
              </a:rPr>
              <a:t>小平市では、市民の皆さまへ財務状況を説明し、財政運営等を図るため毎年財務書類４表を作成、公表しています。</a:t>
            </a:r>
          </a:p>
        </p:txBody>
      </p:sp>
      <p:sp>
        <p:nvSpPr>
          <p:cNvPr id="21" name="正方形/長方形 20"/>
          <p:cNvSpPr/>
          <p:nvPr/>
        </p:nvSpPr>
        <p:spPr>
          <a:xfrm>
            <a:off x="683568" y="2708920"/>
            <a:ext cx="1512168"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t>　　　　　</a:t>
            </a:r>
            <a:endParaRPr kumimoji="1" lang="ja-JP" altLang="en-US" sz="900" dirty="0"/>
          </a:p>
        </p:txBody>
      </p:sp>
      <p:sp>
        <p:nvSpPr>
          <p:cNvPr id="22" name="正方形/長方形 21"/>
          <p:cNvSpPr/>
          <p:nvPr/>
        </p:nvSpPr>
        <p:spPr>
          <a:xfrm>
            <a:off x="827584" y="2636912"/>
            <a:ext cx="122413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latin typeface="HGP創英角ﾎﾟｯﾌﾟ体" pitchFamily="50" charset="-128"/>
                <a:ea typeface="HGP創英角ﾎﾟｯﾌﾟ体" pitchFamily="50" charset="-128"/>
              </a:rPr>
              <a:t>③純資産変動計算書</a:t>
            </a:r>
            <a:endParaRPr kumimoji="1" lang="ja-JP" altLang="en-US" sz="800" dirty="0">
              <a:latin typeface="HGP創英角ﾎﾟｯﾌﾟ体" pitchFamily="50" charset="-128"/>
              <a:ea typeface="HGP創英角ﾎﾟｯﾌﾟ体" pitchFamily="50" charset="-128"/>
            </a:endParaRPr>
          </a:p>
        </p:txBody>
      </p:sp>
      <p:sp>
        <p:nvSpPr>
          <p:cNvPr id="23" name="角丸四角形 22"/>
          <p:cNvSpPr/>
          <p:nvPr/>
        </p:nvSpPr>
        <p:spPr>
          <a:xfrm>
            <a:off x="467544" y="1340768"/>
            <a:ext cx="3672408" cy="244827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 name="グループ化 50"/>
          <p:cNvGrpSpPr/>
          <p:nvPr/>
        </p:nvGrpSpPr>
        <p:grpSpPr>
          <a:xfrm>
            <a:off x="899592" y="1196752"/>
            <a:ext cx="2952328" cy="2376264"/>
            <a:chOff x="899592" y="1556792"/>
            <a:chExt cx="2952328" cy="2376264"/>
          </a:xfrm>
        </p:grpSpPr>
        <p:sp>
          <p:nvSpPr>
            <p:cNvPr id="8" name="正方形/長方形 7"/>
            <p:cNvSpPr/>
            <p:nvPr/>
          </p:nvSpPr>
          <p:spPr>
            <a:xfrm>
              <a:off x="971600" y="1916832"/>
              <a:ext cx="93610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latin typeface="HGP創英角ﾎﾟｯﾌﾟ体" pitchFamily="50" charset="-128"/>
                  <a:ea typeface="HGP創英角ﾎﾟｯﾌﾟ体" pitchFamily="50" charset="-128"/>
                </a:rPr>
                <a:t>①貸借対照表</a:t>
              </a:r>
              <a:endParaRPr kumimoji="1" lang="ja-JP" altLang="en-US" sz="800" dirty="0">
                <a:latin typeface="HGP創英角ﾎﾟｯﾌﾟ体" pitchFamily="50" charset="-128"/>
                <a:ea typeface="HGP創英角ﾎﾟｯﾌﾟ体" pitchFamily="50" charset="-128"/>
              </a:endParaRPr>
            </a:p>
          </p:txBody>
        </p:sp>
        <p:sp>
          <p:nvSpPr>
            <p:cNvPr id="9" name="正方形/長方形 8"/>
            <p:cNvSpPr/>
            <p:nvPr/>
          </p:nvSpPr>
          <p:spPr>
            <a:xfrm>
              <a:off x="971600" y="2276872"/>
              <a:ext cx="432048" cy="50405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00" dirty="0" smtClean="0"/>
                <a:t>資産</a:t>
              </a:r>
              <a:endParaRPr kumimoji="1" lang="ja-JP" altLang="en-US" sz="800" dirty="0"/>
            </a:p>
          </p:txBody>
        </p:sp>
        <p:sp>
          <p:nvSpPr>
            <p:cNvPr id="10" name="正方形/長方形 9"/>
            <p:cNvSpPr/>
            <p:nvPr/>
          </p:nvSpPr>
          <p:spPr>
            <a:xfrm>
              <a:off x="1475656" y="2276872"/>
              <a:ext cx="432048" cy="28803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t>負債</a:t>
              </a:r>
              <a:endParaRPr kumimoji="1" lang="ja-JP" altLang="en-US" sz="800" dirty="0"/>
            </a:p>
          </p:txBody>
        </p:sp>
        <p:sp>
          <p:nvSpPr>
            <p:cNvPr id="11" name="正方形/長方形 10"/>
            <p:cNvSpPr/>
            <p:nvPr/>
          </p:nvSpPr>
          <p:spPr>
            <a:xfrm>
              <a:off x="1475656" y="2564904"/>
              <a:ext cx="432048" cy="21602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600" dirty="0" smtClean="0"/>
                <a:t>純資産</a:t>
              </a:r>
              <a:endParaRPr kumimoji="1" lang="ja-JP" altLang="en-US" sz="600" dirty="0"/>
            </a:p>
          </p:txBody>
        </p:sp>
        <p:sp>
          <p:nvSpPr>
            <p:cNvPr id="12" name="正方形/長方形 11"/>
            <p:cNvSpPr/>
            <p:nvPr/>
          </p:nvSpPr>
          <p:spPr>
            <a:xfrm>
              <a:off x="2339752" y="2060848"/>
              <a:ext cx="1512168"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t>　　　　　 </a:t>
              </a:r>
              <a:r>
                <a:rPr kumimoji="1" lang="ja-JP" altLang="en-US" sz="900" dirty="0" smtClean="0">
                  <a:solidFill>
                    <a:schemeClr val="tx1"/>
                  </a:solidFill>
                </a:rPr>
                <a:t>－</a:t>
              </a:r>
              <a:r>
                <a:rPr kumimoji="1" lang="ja-JP" altLang="en-US" sz="1400" dirty="0" smtClean="0">
                  <a:solidFill>
                    <a:schemeClr val="tx1"/>
                  </a:solidFill>
                </a:rPr>
                <a:t>　　　 </a:t>
              </a:r>
              <a:r>
                <a:rPr kumimoji="1" lang="ja-JP" altLang="en-US" sz="900" dirty="0" smtClean="0">
                  <a:solidFill>
                    <a:schemeClr val="tx1"/>
                  </a:solidFill>
                </a:rPr>
                <a:t>＝</a:t>
              </a:r>
              <a:endParaRPr kumimoji="1" lang="ja-JP" altLang="en-US" sz="900" dirty="0"/>
            </a:p>
          </p:txBody>
        </p:sp>
        <p:sp>
          <p:nvSpPr>
            <p:cNvPr id="14" name="正方形/長方形 13"/>
            <p:cNvSpPr/>
            <p:nvPr/>
          </p:nvSpPr>
          <p:spPr>
            <a:xfrm>
              <a:off x="2483768" y="1916832"/>
              <a:ext cx="122413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latin typeface="HGP創英角ﾎﾟｯﾌﾟ体" pitchFamily="50" charset="-128"/>
                  <a:ea typeface="HGP創英角ﾎﾟｯﾌﾟ体" pitchFamily="50" charset="-128"/>
                </a:rPr>
                <a:t>②行政コスト計算書</a:t>
              </a:r>
              <a:endParaRPr kumimoji="1" lang="ja-JP" altLang="en-US" sz="800" dirty="0">
                <a:latin typeface="HGP創英角ﾎﾟｯﾌﾟ体" pitchFamily="50" charset="-128"/>
                <a:ea typeface="HGP創英角ﾎﾟｯﾌﾟ体" pitchFamily="50" charset="-128"/>
              </a:endParaRPr>
            </a:p>
          </p:txBody>
        </p:sp>
        <p:sp>
          <p:nvSpPr>
            <p:cNvPr id="18" name="正方形/長方形 17"/>
            <p:cNvSpPr/>
            <p:nvPr/>
          </p:nvSpPr>
          <p:spPr>
            <a:xfrm>
              <a:off x="2411760" y="2348880"/>
              <a:ext cx="360040" cy="36004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600" dirty="0" smtClean="0"/>
                <a:t>経常費用</a:t>
              </a:r>
              <a:endParaRPr kumimoji="1" lang="ja-JP" altLang="en-US" sz="600" dirty="0"/>
            </a:p>
          </p:txBody>
        </p:sp>
        <p:sp>
          <p:nvSpPr>
            <p:cNvPr id="19" name="正方形/長方形 18"/>
            <p:cNvSpPr/>
            <p:nvPr/>
          </p:nvSpPr>
          <p:spPr>
            <a:xfrm>
              <a:off x="2915816" y="2420888"/>
              <a:ext cx="360040" cy="21602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600" dirty="0" smtClean="0"/>
                <a:t>経常収益</a:t>
              </a:r>
            </a:p>
          </p:txBody>
        </p:sp>
        <p:sp>
          <p:nvSpPr>
            <p:cNvPr id="20" name="正方形/長方形 19"/>
            <p:cNvSpPr/>
            <p:nvPr/>
          </p:nvSpPr>
          <p:spPr>
            <a:xfrm>
              <a:off x="3419872" y="2420888"/>
              <a:ext cx="360040" cy="21602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00" dirty="0" smtClean="0"/>
                <a:t>純経常</a:t>
              </a:r>
              <a:endParaRPr kumimoji="1" lang="en-US" altLang="ja-JP" sz="400" dirty="0" smtClean="0"/>
            </a:p>
            <a:p>
              <a:r>
                <a:rPr kumimoji="1" lang="ja-JP" altLang="en-US" sz="400" dirty="0" smtClean="0"/>
                <a:t>行政コスト</a:t>
              </a:r>
            </a:p>
          </p:txBody>
        </p:sp>
        <p:sp>
          <p:nvSpPr>
            <p:cNvPr id="24" name="角丸四角形 23"/>
            <p:cNvSpPr/>
            <p:nvPr/>
          </p:nvSpPr>
          <p:spPr>
            <a:xfrm>
              <a:off x="1475656" y="1556792"/>
              <a:ext cx="1584176" cy="216024"/>
            </a:xfrm>
            <a:prstGeom prst="roundRect">
              <a:avLst/>
            </a:prstGeom>
            <a:solidFill>
              <a:schemeClr val="bg1"/>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HG創英角ﾎﾟｯﾌﾟ体" pitchFamily="49" charset="-128"/>
                  <a:ea typeface="HG創英角ﾎﾟｯﾌﾟ体" pitchFamily="49" charset="-128"/>
                </a:rPr>
                <a:t>財　務　４　表</a:t>
              </a:r>
              <a:endParaRPr kumimoji="1" lang="ja-JP" altLang="en-US" sz="900" dirty="0">
                <a:solidFill>
                  <a:schemeClr val="tx1"/>
                </a:solidFill>
                <a:latin typeface="HG創英角ﾎﾟｯﾌﾟ体" pitchFamily="49" charset="-128"/>
                <a:ea typeface="HG創英角ﾎﾟｯﾌﾟ体" pitchFamily="49" charset="-128"/>
              </a:endParaRPr>
            </a:p>
          </p:txBody>
        </p:sp>
        <p:sp>
          <p:nvSpPr>
            <p:cNvPr id="26" name="正方形/長方形 25"/>
            <p:cNvSpPr/>
            <p:nvPr/>
          </p:nvSpPr>
          <p:spPr>
            <a:xfrm>
              <a:off x="899592" y="3284984"/>
              <a:ext cx="1008112" cy="14401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500" dirty="0" smtClean="0"/>
                <a:t>　　　　　期首</a:t>
              </a:r>
              <a:r>
                <a:rPr lang="ja-JP" altLang="en-US" sz="500" dirty="0" smtClean="0"/>
                <a:t>純</a:t>
              </a:r>
              <a:r>
                <a:rPr kumimoji="1" lang="ja-JP" altLang="en-US" sz="500" dirty="0" smtClean="0"/>
                <a:t>資産残高</a:t>
              </a:r>
            </a:p>
          </p:txBody>
        </p:sp>
        <p:sp>
          <p:nvSpPr>
            <p:cNvPr id="27" name="下矢印 26"/>
            <p:cNvSpPr/>
            <p:nvPr/>
          </p:nvSpPr>
          <p:spPr>
            <a:xfrm>
              <a:off x="971600" y="3501008"/>
              <a:ext cx="432048" cy="14401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899592" y="3717032"/>
              <a:ext cx="1008112" cy="14401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500" dirty="0" smtClean="0"/>
                <a:t>　　　　　期末純資産残高</a:t>
              </a:r>
            </a:p>
          </p:txBody>
        </p:sp>
        <p:sp>
          <p:nvSpPr>
            <p:cNvPr id="31" name="正方形/長方形 30"/>
            <p:cNvSpPr/>
            <p:nvPr/>
          </p:nvSpPr>
          <p:spPr>
            <a:xfrm>
              <a:off x="1475656" y="3501008"/>
              <a:ext cx="432048" cy="144016"/>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500" dirty="0" smtClean="0"/>
                <a:t>純資産の増減</a:t>
              </a:r>
            </a:p>
          </p:txBody>
        </p:sp>
        <p:sp>
          <p:nvSpPr>
            <p:cNvPr id="32" name="正方形/長方形 31"/>
            <p:cNvSpPr/>
            <p:nvPr/>
          </p:nvSpPr>
          <p:spPr>
            <a:xfrm>
              <a:off x="2339752" y="3068960"/>
              <a:ext cx="1512168"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t>　　　　　</a:t>
              </a:r>
              <a:endParaRPr kumimoji="1" lang="ja-JP" altLang="en-US" sz="900" dirty="0"/>
            </a:p>
          </p:txBody>
        </p:sp>
        <p:sp>
          <p:nvSpPr>
            <p:cNvPr id="33" name="正方形/長方形 32"/>
            <p:cNvSpPr/>
            <p:nvPr/>
          </p:nvSpPr>
          <p:spPr>
            <a:xfrm>
              <a:off x="2483768" y="2996952"/>
              <a:ext cx="1224136"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latin typeface="HGP創英角ﾎﾟｯﾌﾟ体" pitchFamily="50" charset="-128"/>
                  <a:ea typeface="HGP創英角ﾎﾟｯﾌﾟ体" pitchFamily="50" charset="-128"/>
                </a:rPr>
                <a:t>④資金収支計算書</a:t>
              </a:r>
              <a:endParaRPr kumimoji="1" lang="ja-JP" altLang="en-US" sz="800" dirty="0">
                <a:latin typeface="HGP創英角ﾎﾟｯﾌﾟ体" pitchFamily="50" charset="-128"/>
                <a:ea typeface="HGP創英角ﾎﾟｯﾌﾟ体" pitchFamily="50" charset="-128"/>
              </a:endParaRPr>
            </a:p>
          </p:txBody>
        </p:sp>
        <p:sp>
          <p:nvSpPr>
            <p:cNvPr id="34" name="正方形/長方形 33"/>
            <p:cNvSpPr/>
            <p:nvPr/>
          </p:nvSpPr>
          <p:spPr>
            <a:xfrm>
              <a:off x="2627784" y="3284984"/>
              <a:ext cx="1008112" cy="14401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500" dirty="0" smtClean="0"/>
                <a:t>　　　　　期首資金残高</a:t>
              </a:r>
            </a:p>
          </p:txBody>
        </p:sp>
        <p:sp>
          <p:nvSpPr>
            <p:cNvPr id="35" name="下矢印 34"/>
            <p:cNvSpPr/>
            <p:nvPr/>
          </p:nvSpPr>
          <p:spPr>
            <a:xfrm>
              <a:off x="2699792" y="3501008"/>
              <a:ext cx="432048" cy="14401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2627784" y="3717032"/>
              <a:ext cx="1008112" cy="144016"/>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500" dirty="0" smtClean="0"/>
                <a:t>　　　　　期末資金残高</a:t>
              </a:r>
            </a:p>
          </p:txBody>
        </p:sp>
        <p:sp>
          <p:nvSpPr>
            <p:cNvPr id="37" name="正方形/長方形 36"/>
            <p:cNvSpPr/>
            <p:nvPr/>
          </p:nvSpPr>
          <p:spPr>
            <a:xfrm>
              <a:off x="3203848" y="3501008"/>
              <a:ext cx="432048" cy="144016"/>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500" dirty="0" smtClean="0"/>
                <a:t>当期の収支</a:t>
              </a:r>
              <a:endParaRPr kumimoji="1" lang="ja-JP" altLang="en-US" sz="500" dirty="0" smtClean="0"/>
            </a:p>
          </p:txBody>
        </p:sp>
      </p:grpSp>
      <p:sp>
        <p:nvSpPr>
          <p:cNvPr id="38" name="横巻き 37"/>
          <p:cNvSpPr/>
          <p:nvPr/>
        </p:nvSpPr>
        <p:spPr>
          <a:xfrm>
            <a:off x="539552" y="4005064"/>
            <a:ext cx="3600400" cy="288032"/>
          </a:xfrm>
          <a:prstGeom prst="horizontalScroll">
            <a:avLst/>
          </a:prstGeom>
          <a:noFill/>
          <a:ln>
            <a:solidFill>
              <a:schemeClr val="tx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800" dirty="0" smtClean="0">
                <a:solidFill>
                  <a:schemeClr val="tx1"/>
                </a:solidFill>
              </a:rPr>
              <a:t>平成２６年度の小平市での特徴点を財務書類ごとに見ていきます。</a:t>
            </a:r>
          </a:p>
        </p:txBody>
      </p:sp>
      <p:sp>
        <p:nvSpPr>
          <p:cNvPr id="40" name="正方形/長方形 39"/>
          <p:cNvSpPr/>
          <p:nvPr/>
        </p:nvSpPr>
        <p:spPr>
          <a:xfrm>
            <a:off x="539552" y="4365104"/>
            <a:ext cx="108012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800" b="1" u="sng" dirty="0" smtClean="0">
                <a:solidFill>
                  <a:schemeClr val="tx1"/>
                </a:solidFill>
              </a:rPr>
              <a:t>①</a:t>
            </a:r>
            <a:r>
              <a:rPr kumimoji="1" lang="ja-JP" altLang="en-US" sz="800" b="1" u="sng" dirty="0" smtClean="0">
                <a:solidFill>
                  <a:schemeClr val="tx1"/>
                </a:solidFill>
              </a:rPr>
              <a:t>貸借対照表</a:t>
            </a:r>
            <a:endParaRPr lang="en-US" altLang="ja-JP" sz="800" b="1" u="sng" dirty="0" smtClean="0">
              <a:solidFill>
                <a:schemeClr val="tx1"/>
              </a:solidFill>
            </a:endParaRPr>
          </a:p>
          <a:p>
            <a:r>
              <a:rPr kumimoji="1" lang="ja-JP" altLang="en-US" sz="500" dirty="0" smtClean="0">
                <a:solidFill>
                  <a:schemeClr val="tx1"/>
                </a:solidFill>
              </a:rPr>
              <a:t>・決算期末時点において保有する資産、負債等の財政状態を表示して</a:t>
            </a:r>
            <a:r>
              <a:rPr lang="ja-JP" altLang="en-US" sz="500" dirty="0" smtClean="0">
                <a:solidFill>
                  <a:schemeClr val="tx1"/>
                </a:solidFill>
              </a:rPr>
              <a:t>います。</a:t>
            </a:r>
            <a:endParaRPr lang="en-US" altLang="ja-JP" sz="500" dirty="0" smtClean="0">
              <a:solidFill>
                <a:schemeClr val="tx1"/>
              </a:solidFill>
            </a:endParaRPr>
          </a:p>
          <a:p>
            <a:r>
              <a:rPr lang="ja-JP" altLang="en-US" sz="500" dirty="0" smtClean="0">
                <a:solidFill>
                  <a:schemeClr val="tx1"/>
                </a:solidFill>
              </a:rPr>
              <a:t>・左側に資産、右側に負債と純資産を計上します。</a:t>
            </a:r>
            <a:endParaRPr kumimoji="1" lang="en-US" altLang="ja-JP" sz="500" dirty="0" smtClean="0">
              <a:solidFill>
                <a:schemeClr val="tx1"/>
              </a:solidFill>
            </a:endParaRPr>
          </a:p>
          <a:p>
            <a:endParaRPr kumimoji="1" lang="en-US" altLang="ja-JP" sz="500" dirty="0" smtClean="0">
              <a:solidFill>
                <a:schemeClr val="tx1"/>
              </a:solidFill>
            </a:endParaRPr>
          </a:p>
          <a:p>
            <a:endParaRPr kumimoji="1" lang="ja-JP" altLang="en-US" sz="500" dirty="0">
              <a:solidFill>
                <a:schemeClr val="tx1"/>
              </a:solidFill>
            </a:endParaRPr>
          </a:p>
        </p:txBody>
      </p:sp>
      <p:graphicFrame>
        <p:nvGraphicFramePr>
          <p:cNvPr id="46" name="コンテンツ プレースホルダ 45"/>
          <p:cNvGraphicFramePr>
            <a:graphicFrameLocks noGrp="1"/>
          </p:cNvGraphicFramePr>
          <p:nvPr>
            <p:ph sz="half" idx="2"/>
          </p:nvPr>
        </p:nvGraphicFramePr>
        <p:xfrm>
          <a:off x="539552" y="5085184"/>
          <a:ext cx="3528395" cy="722264"/>
        </p:xfrm>
        <a:graphic>
          <a:graphicData uri="http://schemas.openxmlformats.org/drawingml/2006/table">
            <a:tbl>
              <a:tblPr/>
              <a:tblGrid>
                <a:gridCol w="438456"/>
                <a:gridCol w="639148"/>
                <a:gridCol w="639148"/>
                <a:gridCol w="52175"/>
                <a:gridCol w="463323"/>
                <a:gridCol w="656997"/>
                <a:gridCol w="639148"/>
              </a:tblGrid>
              <a:tr h="92815">
                <a:tc>
                  <a:txBody>
                    <a:bodyPr/>
                    <a:lstStyle/>
                    <a:p>
                      <a:pPr algn="l" fontAlgn="ctr"/>
                      <a:endParaRPr lang="ja-JP" altLang="en-US" sz="500" b="0" i="0" u="sng"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r>
              <a:tr h="94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500" b="0" i="0" u="sng" strike="noStrike" dirty="0" smtClean="0">
                          <a:solidFill>
                            <a:srgbClr val="000000"/>
                          </a:solidFill>
                          <a:latin typeface="ＭＳ Ｐゴシック"/>
                        </a:rPr>
                        <a:t>普通会計</a:t>
                      </a:r>
                    </a:p>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r>
              <a:tr h="94811">
                <a:tc>
                  <a:txBody>
                    <a:bodyPr/>
                    <a:lstStyle/>
                    <a:p>
                      <a:pPr algn="l" fontAlgn="ctr"/>
                      <a:r>
                        <a:rPr lang="en-US" altLang="ja-JP" sz="500" b="0" i="0" u="none" strike="noStrike" dirty="0">
                          <a:solidFill>
                            <a:srgbClr val="000000"/>
                          </a:solidFill>
                          <a:latin typeface="ＭＳ Ｐゴシック"/>
                        </a:rPr>
                        <a:t>【</a:t>
                      </a:r>
                      <a:r>
                        <a:rPr lang="ja-JP" altLang="en-US" sz="500" b="0" i="0" u="none" strike="noStrike" dirty="0">
                          <a:solidFill>
                            <a:srgbClr val="000000"/>
                          </a:solidFill>
                          <a:latin typeface="ＭＳ Ｐゴシック"/>
                        </a:rPr>
                        <a:t>資産の部</a:t>
                      </a:r>
                      <a:r>
                        <a:rPr lang="en-US" altLang="ja-JP" sz="500" b="0" i="0" u="none" strike="noStrike" dirty="0">
                          <a:solidFill>
                            <a:srgbClr val="000000"/>
                          </a:solidFill>
                          <a:latin typeface="ＭＳ Ｐゴシック"/>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1,879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2,145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1,871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5,746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altLang="ja-JP" sz="500" b="0" i="0" u="none" strike="noStrike">
                          <a:solidFill>
                            <a:srgbClr val="000000"/>
                          </a:solidFill>
                          <a:latin typeface="ＭＳ Ｐゴシック"/>
                        </a:rPr>
                        <a:t>【</a:t>
                      </a:r>
                      <a:r>
                        <a:rPr lang="ja-JP" altLang="en-US" sz="500" b="0" i="0" u="none" strike="noStrike">
                          <a:solidFill>
                            <a:srgbClr val="000000"/>
                          </a:solidFill>
                          <a:latin typeface="ＭＳ Ｐゴシック"/>
                        </a:rPr>
                        <a:t>負債の部</a:t>
                      </a:r>
                      <a:r>
                        <a:rPr lang="en-US" altLang="ja-JP" sz="500" b="0" i="0" u="none" strike="noStrike">
                          <a:solidFill>
                            <a:srgbClr val="000000"/>
                          </a:solidFill>
                          <a:latin typeface="ＭＳ Ｐゴシック"/>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363</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6,323</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379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2,092</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4811">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１　公共資産</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1,737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1,684</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1,729</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581</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１　固定負債</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319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5.853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332</a:t>
                      </a:r>
                      <a:r>
                        <a:rPr lang="ja-JP" altLang="en-US" sz="500" b="0" i="0" u="none" strike="noStrike" dirty="0" smtClean="0">
                          <a:solidFill>
                            <a:srgbClr val="000000"/>
                          </a:solidFill>
                          <a:latin typeface="ＭＳ Ｐゴシック"/>
                        </a:rPr>
                        <a:t>億   </a:t>
                      </a:r>
                      <a:r>
                        <a:rPr lang="en-US" altLang="ja-JP" sz="500" b="0" i="0" u="none" strike="noStrike" baseline="0" dirty="0" smtClean="0">
                          <a:solidFill>
                            <a:srgbClr val="000000"/>
                          </a:solidFill>
                          <a:latin typeface="ＭＳ Ｐゴシック"/>
                        </a:rPr>
                        <a:t>825</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811">
                <a:tc>
                  <a:txBody>
                    <a:bodyPr/>
                    <a:lstStyle/>
                    <a:p>
                      <a:pPr algn="l" fontAlgn="ctr"/>
                      <a:r>
                        <a:rPr lang="ja-JP" altLang="en-US" sz="500" b="0" i="0" u="none" strike="noStrike" dirty="0" smtClean="0">
                          <a:solidFill>
                            <a:srgbClr val="000000"/>
                          </a:solidFill>
                          <a:latin typeface="ＭＳ Ｐゴシック" pitchFamily="50" charset="-128"/>
                          <a:ea typeface="ＭＳ Ｐゴシック" pitchFamily="50" charset="-128"/>
                        </a:rPr>
                        <a:t>２</a:t>
                      </a:r>
                      <a:r>
                        <a:rPr lang="zh-TW" altLang="en-US" sz="500" b="0" i="0" u="none" strike="noStrike" dirty="0" smtClean="0">
                          <a:solidFill>
                            <a:srgbClr val="000000"/>
                          </a:solidFill>
                          <a:latin typeface="ＭＳ Ｐゴシック" pitchFamily="50" charset="-128"/>
                          <a:ea typeface="ＭＳ Ｐゴシック" pitchFamily="50" charset="-128"/>
                        </a:rPr>
                        <a:t>　</a:t>
                      </a:r>
                      <a:r>
                        <a:rPr lang="ja-JP" altLang="en-US" sz="500" b="0" i="0" u="none" strike="noStrike" dirty="0" smtClean="0">
                          <a:solidFill>
                            <a:srgbClr val="000000"/>
                          </a:solidFill>
                          <a:latin typeface="ＭＳ Ｐゴシック" pitchFamily="50" charset="-128"/>
                          <a:ea typeface="ＭＳ Ｐゴシック" pitchFamily="50" charset="-128"/>
                        </a:rPr>
                        <a:t>投資等</a:t>
                      </a:r>
                      <a:endParaRPr lang="zh-TW" altLang="en-US" sz="500" b="0" i="0" u="none" strike="noStrike" dirty="0">
                        <a:solidFill>
                          <a:srgbClr val="000000"/>
                        </a:solidFill>
                        <a:latin typeface="ＭＳ Ｐゴシック" pitchFamily="50" charset="-128"/>
                        <a:ea typeface="ＭＳ Ｐゴシック" pitchFamily="50" charset="-128"/>
                      </a:endParaRP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500" b="0" i="0" u="none" strike="noStrike" dirty="0">
                          <a:solidFill>
                            <a:srgbClr val="000000"/>
                          </a:solidFill>
                          <a:latin typeface="ＭＳ Ｐゴシック"/>
                        </a:rPr>
                        <a:t>　</a:t>
                      </a:r>
                      <a:r>
                        <a:rPr lang="ja-JP" altLang="en-US" sz="500" b="0" i="0" u="none" strike="noStrike" dirty="0" smtClean="0">
                          <a:solidFill>
                            <a:srgbClr val="000000"/>
                          </a:solidFill>
                          <a:latin typeface="ＭＳ Ｐゴシック"/>
                        </a:rPr>
                        <a:t>　</a:t>
                      </a:r>
                      <a:r>
                        <a:rPr lang="zh-TW" altLang="en-US" sz="500" b="0" i="0" u="none" strike="noStrike" dirty="0">
                          <a:solidFill>
                            <a:srgbClr val="000000"/>
                          </a:solidFill>
                          <a:latin typeface="ＭＳ Ｐゴシック"/>
                        </a:rPr>
                        <a:t>　</a:t>
                      </a:r>
                      <a:r>
                        <a:rPr lang="en-US" altLang="zh-TW" sz="500" b="0" i="0" u="none" strike="noStrike" dirty="0" smtClean="0">
                          <a:solidFill>
                            <a:srgbClr val="000000"/>
                          </a:solidFill>
                          <a:latin typeface="ＭＳ Ｐゴシック"/>
                        </a:rPr>
                        <a:t>87</a:t>
                      </a:r>
                      <a:r>
                        <a:rPr lang="zh-TW" altLang="en-US" sz="500" b="0" i="0" u="none" strike="noStrike" dirty="0" smtClean="0">
                          <a:solidFill>
                            <a:srgbClr val="000000"/>
                          </a:solidFill>
                          <a:latin typeface="ＭＳ Ｐゴシック"/>
                        </a:rPr>
                        <a:t>億</a:t>
                      </a:r>
                      <a:r>
                        <a:rPr lang="en-US" altLang="zh-TW" sz="500" b="0" i="0" u="none" strike="noStrike" baseline="0" dirty="0" smtClean="0">
                          <a:solidFill>
                            <a:srgbClr val="000000"/>
                          </a:solidFill>
                          <a:latin typeface="ＭＳ Ｐゴシック"/>
                        </a:rPr>
                        <a:t>5,132</a:t>
                      </a:r>
                      <a:r>
                        <a:rPr lang="zh-TW" altLang="en-US" sz="500" b="0" i="0" u="none" strike="noStrike" dirty="0" smtClean="0">
                          <a:solidFill>
                            <a:srgbClr val="000000"/>
                          </a:solidFill>
                          <a:latin typeface="ＭＳ Ｐゴシック"/>
                        </a:rPr>
                        <a:t>万円</a:t>
                      </a:r>
                      <a:endParaRPr lang="zh-TW"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78</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359</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２　流動負債</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44</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470</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47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1,267</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1">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３　流動資産</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54</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5,329</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64</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4,806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altLang="ja-JP" sz="500" b="0" i="0" u="none" strike="noStrike" dirty="0">
                          <a:solidFill>
                            <a:srgbClr val="000000"/>
                          </a:solidFill>
                          <a:latin typeface="ＭＳ Ｐゴシック" pitchFamily="50" charset="-128"/>
                          <a:ea typeface="ＭＳ Ｐゴシック" pitchFamily="50" charset="-128"/>
                        </a:rPr>
                        <a:t>【</a:t>
                      </a:r>
                      <a:r>
                        <a:rPr lang="ja-JP" altLang="en-US" sz="500" b="0" i="0" u="none" strike="noStrike" dirty="0">
                          <a:solidFill>
                            <a:srgbClr val="000000"/>
                          </a:solidFill>
                          <a:latin typeface="ＭＳ Ｐゴシック" pitchFamily="50" charset="-128"/>
                          <a:ea typeface="ＭＳ Ｐゴシック" pitchFamily="50" charset="-128"/>
                        </a:rPr>
                        <a:t>純資産の部</a:t>
                      </a:r>
                      <a:r>
                        <a:rPr lang="en-US" altLang="ja-JP" sz="500" b="0" i="0" u="none" strike="noStrike" dirty="0">
                          <a:solidFill>
                            <a:srgbClr val="000000"/>
                          </a:solidFill>
                          <a:latin typeface="ＭＳ Ｐゴシック" pitchFamily="50" charset="-128"/>
                          <a:ea typeface="ＭＳ Ｐゴシック" pitchFamily="50" charset="-128"/>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1,515</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5,822</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1,492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3,654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815">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47" name="コンテンツ プレースホルダ 45"/>
          <p:cNvGraphicFramePr>
            <a:graphicFrameLocks/>
          </p:cNvGraphicFramePr>
          <p:nvPr/>
        </p:nvGraphicFramePr>
        <p:xfrm>
          <a:off x="539552" y="5733256"/>
          <a:ext cx="3528393" cy="722264"/>
        </p:xfrm>
        <a:graphic>
          <a:graphicData uri="http://schemas.openxmlformats.org/drawingml/2006/table">
            <a:tbl>
              <a:tblPr/>
              <a:tblGrid>
                <a:gridCol w="438454"/>
                <a:gridCol w="639148"/>
                <a:gridCol w="639148"/>
                <a:gridCol w="52175"/>
                <a:gridCol w="481172"/>
                <a:gridCol w="639148"/>
                <a:gridCol w="639148"/>
              </a:tblGrid>
              <a:tr h="92815">
                <a:tc>
                  <a:txBody>
                    <a:bodyPr/>
                    <a:lstStyle/>
                    <a:p>
                      <a:pPr algn="l" fontAlgn="ctr"/>
                      <a:endParaRPr lang="ja-JP" altLang="en-US" sz="500" b="0" i="0" u="sng"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r>
              <a:tr h="12320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500" b="0" i="0" u="sng" strike="noStrike" dirty="0" smtClean="0">
                          <a:solidFill>
                            <a:srgbClr val="000000"/>
                          </a:solidFill>
                          <a:latin typeface="ＭＳ Ｐゴシック"/>
                        </a:rPr>
                        <a:t>連結</a:t>
                      </a:r>
                    </a:p>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ja-JP" altLang="en-US" sz="500" b="0" i="0" u="none" strike="noStrike" dirty="0" smtClean="0">
                          <a:solidFill>
                            <a:srgbClr val="000000"/>
                          </a:solidFill>
                          <a:latin typeface="ＭＳ Ｐゴシック"/>
                        </a:rPr>
                        <a:t>　　　　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4990" marR="4990" marT="4990" marB="0" anchor="ctr">
                    <a:lnL>
                      <a:noFill/>
                    </a:lnL>
                    <a:lnR>
                      <a:noFill/>
                    </a:lnR>
                    <a:lnT>
                      <a:noFill/>
                    </a:lnT>
                    <a:lnB w="12700" cap="flat" cmpd="sng" algn="ctr">
                      <a:solidFill>
                        <a:srgbClr val="000000"/>
                      </a:solidFill>
                      <a:prstDash val="solid"/>
                      <a:round/>
                      <a:headEnd type="none" w="med" len="med"/>
                      <a:tailEnd type="none" w="med" len="med"/>
                    </a:lnB>
                  </a:tcPr>
                </a:tc>
              </a:tr>
              <a:tr h="94811">
                <a:tc>
                  <a:txBody>
                    <a:bodyPr/>
                    <a:lstStyle/>
                    <a:p>
                      <a:pPr algn="l" fontAlgn="ctr"/>
                      <a:r>
                        <a:rPr lang="en-US" altLang="ja-JP" sz="500" b="0" i="0" u="none" strike="noStrike">
                          <a:solidFill>
                            <a:srgbClr val="000000"/>
                          </a:solidFill>
                          <a:latin typeface="ＭＳ Ｐゴシック" pitchFamily="50" charset="-128"/>
                          <a:ea typeface="ＭＳ Ｐゴシック" pitchFamily="50" charset="-128"/>
                        </a:rPr>
                        <a:t>【</a:t>
                      </a:r>
                      <a:r>
                        <a:rPr lang="ja-JP" altLang="en-US" sz="500" b="0" i="0" u="none" strike="noStrike">
                          <a:solidFill>
                            <a:srgbClr val="000000"/>
                          </a:solidFill>
                          <a:latin typeface="ＭＳ Ｐゴシック" pitchFamily="50" charset="-128"/>
                          <a:ea typeface="ＭＳ Ｐゴシック" pitchFamily="50" charset="-128"/>
                        </a:rPr>
                        <a:t>資産の部</a:t>
                      </a:r>
                      <a:r>
                        <a:rPr lang="en-US" altLang="ja-JP" sz="500" b="0" i="0" u="none" strike="noStrike">
                          <a:solidFill>
                            <a:srgbClr val="000000"/>
                          </a:solidFill>
                          <a:latin typeface="ＭＳ Ｐゴシック" pitchFamily="50" charset="-128"/>
                          <a:ea typeface="ＭＳ Ｐゴシック" pitchFamily="50" charset="-128"/>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2,429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7,211</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2,434</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3,216</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altLang="ja-JP" sz="500" b="0" i="0" u="none" strike="noStrike">
                          <a:solidFill>
                            <a:srgbClr val="000000"/>
                          </a:solidFill>
                          <a:latin typeface="+mn-ea"/>
                          <a:ea typeface="+mn-ea"/>
                        </a:rPr>
                        <a:t>【</a:t>
                      </a:r>
                      <a:r>
                        <a:rPr lang="ja-JP" altLang="en-US" sz="500" b="0" i="0" u="none" strike="noStrike">
                          <a:solidFill>
                            <a:srgbClr val="000000"/>
                          </a:solidFill>
                          <a:latin typeface="+mn-ea"/>
                          <a:ea typeface="+mn-ea"/>
                        </a:rPr>
                        <a:t>負債の部</a:t>
                      </a:r>
                      <a:r>
                        <a:rPr lang="en-US" altLang="ja-JP" sz="500" b="0" i="0" u="none" strike="noStrike">
                          <a:solidFill>
                            <a:srgbClr val="000000"/>
                          </a:solidFill>
                          <a:latin typeface="+mn-ea"/>
                          <a:ea typeface="+mn-ea"/>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498</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1,956</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526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9,310</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4811">
                <a:tc>
                  <a:txBody>
                    <a:bodyPr/>
                    <a:lstStyle/>
                    <a:p>
                      <a:pPr algn="l" fontAlgn="ctr"/>
                      <a:r>
                        <a:rPr lang="zh-TW" altLang="en-US" sz="500" b="0" i="0" u="none" strike="noStrike">
                          <a:solidFill>
                            <a:srgbClr val="000000"/>
                          </a:solidFill>
                          <a:latin typeface="ＭＳ Ｐゴシック" pitchFamily="50" charset="-128"/>
                          <a:ea typeface="ＭＳ Ｐゴシック" pitchFamily="50" charset="-128"/>
                        </a:rPr>
                        <a:t>１　公共資産</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2,212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5,920</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2,220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2,194</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mn-ea"/>
                          <a:ea typeface="+mn-ea"/>
                        </a:rPr>
                        <a:t>１　固定負債</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432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1,122</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456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2,843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811">
                <a:tc>
                  <a:txBody>
                    <a:bodyPr/>
                    <a:lstStyle/>
                    <a:p>
                      <a:pPr algn="l" fontAlgn="ctr"/>
                      <a:r>
                        <a:rPr lang="ja-JP" altLang="en-US" sz="500" b="0" i="0" u="none" strike="noStrike" dirty="0" smtClean="0">
                          <a:solidFill>
                            <a:srgbClr val="000000"/>
                          </a:solidFill>
                          <a:latin typeface="ＭＳ Ｐゴシック" pitchFamily="50" charset="-128"/>
                          <a:ea typeface="ＭＳ Ｐゴシック" pitchFamily="50" charset="-128"/>
                        </a:rPr>
                        <a:t>２</a:t>
                      </a:r>
                      <a:r>
                        <a:rPr lang="zh-TW" altLang="en-US" sz="500" b="0" i="0" u="none" strike="noStrike" dirty="0" smtClean="0">
                          <a:solidFill>
                            <a:srgbClr val="000000"/>
                          </a:solidFill>
                          <a:latin typeface="ＭＳ Ｐゴシック" pitchFamily="50" charset="-128"/>
                          <a:ea typeface="ＭＳ Ｐゴシック" pitchFamily="50" charset="-128"/>
                        </a:rPr>
                        <a:t>　</a:t>
                      </a:r>
                      <a:r>
                        <a:rPr lang="ja-JP" altLang="en-US" sz="500" b="0" i="0" u="none" strike="noStrike" dirty="0" smtClean="0">
                          <a:solidFill>
                            <a:srgbClr val="000000"/>
                          </a:solidFill>
                          <a:latin typeface="ＭＳ Ｐゴシック" pitchFamily="50" charset="-128"/>
                          <a:ea typeface="ＭＳ Ｐゴシック" pitchFamily="50" charset="-128"/>
                        </a:rPr>
                        <a:t>投資等</a:t>
                      </a:r>
                      <a:endParaRPr lang="ja-JP" altLang="en-US" sz="500" b="0" i="0" u="none" strike="noStrike" dirty="0">
                        <a:solidFill>
                          <a:srgbClr val="000000"/>
                        </a:solidFill>
                        <a:latin typeface="ＭＳ Ｐゴシック" pitchFamily="50" charset="-128"/>
                        <a:ea typeface="ＭＳ Ｐゴシック" pitchFamily="50" charset="-128"/>
                      </a:endParaRP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500" b="0" i="0" u="none" strike="noStrike" dirty="0">
                          <a:solidFill>
                            <a:srgbClr val="000000"/>
                          </a:solidFill>
                          <a:latin typeface="ＭＳ Ｐゴシック"/>
                        </a:rPr>
                        <a:t>　</a:t>
                      </a:r>
                      <a:r>
                        <a:rPr lang="ja-JP" altLang="en-US" sz="500" b="0" i="0" u="none" strike="noStrike" dirty="0" smtClean="0">
                          <a:solidFill>
                            <a:srgbClr val="000000"/>
                          </a:solidFill>
                          <a:latin typeface="ＭＳ Ｐゴシック"/>
                        </a:rPr>
                        <a:t>　</a:t>
                      </a:r>
                      <a:r>
                        <a:rPr lang="zh-TW" altLang="en-US" sz="500" b="0" i="0" u="none" strike="noStrike" dirty="0">
                          <a:solidFill>
                            <a:srgbClr val="000000"/>
                          </a:solidFill>
                          <a:latin typeface="ＭＳ Ｐゴシック"/>
                        </a:rPr>
                        <a:t>　</a:t>
                      </a:r>
                      <a:r>
                        <a:rPr lang="en-US" altLang="zh-TW" sz="500" b="0" i="0" u="none" strike="noStrike" dirty="0" smtClean="0">
                          <a:solidFill>
                            <a:srgbClr val="000000"/>
                          </a:solidFill>
                          <a:latin typeface="ＭＳ Ｐゴシック"/>
                        </a:rPr>
                        <a:t>107</a:t>
                      </a:r>
                      <a:r>
                        <a:rPr lang="zh-TW" altLang="en-US" sz="500" b="0" i="0" u="none" strike="noStrike" dirty="0" smtClean="0">
                          <a:solidFill>
                            <a:srgbClr val="000000"/>
                          </a:solidFill>
                          <a:latin typeface="ＭＳ Ｐゴシック"/>
                        </a:rPr>
                        <a:t>億</a:t>
                      </a:r>
                      <a:r>
                        <a:rPr lang="en-US" altLang="zh-TW" sz="500" b="0" i="0" u="none" strike="noStrike" baseline="0" dirty="0" smtClean="0">
                          <a:solidFill>
                            <a:srgbClr val="000000"/>
                          </a:solidFill>
                          <a:latin typeface="ＭＳ Ｐゴシック"/>
                        </a:rPr>
                        <a:t>7</a:t>
                      </a:r>
                      <a:r>
                        <a:rPr lang="en-US" altLang="ja-JP" sz="500" b="0" i="0" u="none" strike="noStrike" baseline="0" dirty="0" smtClean="0">
                          <a:solidFill>
                            <a:srgbClr val="000000"/>
                          </a:solidFill>
                          <a:latin typeface="ＭＳ Ｐゴシック"/>
                        </a:rPr>
                        <a:t>,986</a:t>
                      </a:r>
                      <a:r>
                        <a:rPr lang="zh-TW" altLang="en-US" sz="500" b="0" i="0" u="none" strike="noStrike" dirty="0" smtClean="0">
                          <a:solidFill>
                            <a:srgbClr val="000000"/>
                          </a:solidFill>
                          <a:latin typeface="ＭＳ Ｐゴシック"/>
                        </a:rPr>
                        <a:t>万円</a:t>
                      </a:r>
                      <a:endParaRPr lang="zh-TW"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500" b="0" i="0" u="none" strike="noStrike" dirty="0">
                          <a:solidFill>
                            <a:srgbClr val="000000"/>
                          </a:solidFill>
                          <a:latin typeface="ＭＳ Ｐゴシック"/>
                        </a:rPr>
                        <a:t>　</a:t>
                      </a:r>
                      <a:r>
                        <a:rPr lang="ja-JP" altLang="en-US" sz="500" b="0" i="0" u="none" strike="noStrike" dirty="0" smtClean="0">
                          <a:solidFill>
                            <a:srgbClr val="000000"/>
                          </a:solidFill>
                          <a:latin typeface="ＭＳ Ｐゴシック"/>
                        </a:rPr>
                        <a:t>　</a:t>
                      </a:r>
                      <a:r>
                        <a:rPr lang="zh-TW" altLang="en-US" sz="500" b="0" i="0" u="none" strike="noStrike" dirty="0">
                          <a:solidFill>
                            <a:srgbClr val="000000"/>
                          </a:solidFill>
                          <a:latin typeface="ＭＳ Ｐゴシック"/>
                        </a:rPr>
                        <a:t>　</a:t>
                      </a:r>
                      <a:r>
                        <a:rPr lang="en-US" altLang="zh-TW" sz="500" b="0" i="0" u="none" strike="noStrike" dirty="0" smtClean="0">
                          <a:solidFill>
                            <a:srgbClr val="000000"/>
                          </a:solidFill>
                          <a:latin typeface="ＭＳ Ｐゴシック"/>
                        </a:rPr>
                        <a:t>98</a:t>
                      </a:r>
                      <a:r>
                        <a:rPr lang="zh-TW"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8,179</a:t>
                      </a:r>
                      <a:r>
                        <a:rPr lang="zh-TW" altLang="en-US" sz="500" b="0" i="0" u="none" strike="noStrike" dirty="0" smtClean="0">
                          <a:solidFill>
                            <a:srgbClr val="000000"/>
                          </a:solidFill>
                          <a:latin typeface="ＭＳ Ｐゴシック"/>
                        </a:rPr>
                        <a:t>万円</a:t>
                      </a:r>
                      <a:endParaRPr lang="zh-TW"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mn-ea"/>
                          <a:ea typeface="+mn-ea"/>
                        </a:rPr>
                        <a:t>２　流動負債</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66</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834</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70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6,468</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1">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３　流動資産</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109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3,305</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115</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2,843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altLang="ja-JP" sz="500" b="0" i="0" u="none" strike="noStrike" dirty="0">
                          <a:solidFill>
                            <a:srgbClr val="000000"/>
                          </a:solidFill>
                          <a:latin typeface="+mn-ea"/>
                          <a:ea typeface="+mn-ea"/>
                        </a:rPr>
                        <a:t>【</a:t>
                      </a:r>
                      <a:r>
                        <a:rPr lang="ja-JP" altLang="en-US" sz="500" b="0" i="0" u="none" strike="noStrike" dirty="0">
                          <a:solidFill>
                            <a:srgbClr val="000000"/>
                          </a:solidFill>
                          <a:latin typeface="+mn-ea"/>
                          <a:ea typeface="+mn-ea"/>
                        </a:rPr>
                        <a:t>純資産の部</a:t>
                      </a:r>
                      <a:r>
                        <a:rPr lang="en-US" altLang="ja-JP" sz="500" b="0" i="0" u="none" strike="noStrike" dirty="0">
                          <a:solidFill>
                            <a:srgbClr val="000000"/>
                          </a:solidFill>
                          <a:latin typeface="+mn-ea"/>
                          <a:ea typeface="+mn-ea"/>
                        </a:rPr>
                        <a:t>】</a:t>
                      </a:r>
                    </a:p>
                  </a:txBody>
                  <a:tcPr marL="4990" marR="4990" marT="499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1,931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5,255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　</a:t>
                      </a:r>
                      <a:r>
                        <a:rPr lang="en-US" altLang="ja-JP" sz="500" b="0" i="0" u="none" strike="noStrike" dirty="0" smtClean="0">
                          <a:solidFill>
                            <a:srgbClr val="000000"/>
                          </a:solidFill>
                          <a:latin typeface="ＭＳ Ｐゴシック"/>
                        </a:rPr>
                        <a:t>1,907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3,906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4990" marR="4990" marT="499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815">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a:solidFill>
                          <a:srgbClr val="000000"/>
                        </a:solidFill>
                        <a:latin typeface="ＭＳ Ｐゴシック"/>
                      </a:endParaRPr>
                    </a:p>
                  </a:txBody>
                  <a:tcPr marL="4990" marR="4990" marT="4990" marB="0" anchor="ctr">
                    <a:lnL>
                      <a:noFill/>
                    </a:lnL>
                    <a:lnR>
                      <a:noFill/>
                    </a:lnR>
                    <a:lnT>
                      <a:noFill/>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500" b="0" i="0" u="none" strike="noStrike" dirty="0">
                        <a:solidFill>
                          <a:srgbClr val="000000"/>
                        </a:solidFill>
                        <a:latin typeface="ＭＳ Ｐゴシック"/>
                      </a:endParaRPr>
                    </a:p>
                  </a:txBody>
                  <a:tcPr marL="4990" marR="4990" marT="499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48" name="正方形/長方形 47"/>
          <p:cNvSpPr/>
          <p:nvPr/>
        </p:nvSpPr>
        <p:spPr>
          <a:xfrm>
            <a:off x="1691680" y="4365104"/>
            <a:ext cx="2448272" cy="720080"/>
          </a:xfrm>
          <a:prstGeom prst="rect">
            <a:avLst/>
          </a:prstGeom>
          <a:ln w="3175"/>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500" dirty="0" smtClean="0">
                <a:solidFill>
                  <a:schemeClr val="tx1"/>
                </a:solidFill>
              </a:rPr>
              <a:t>【</a:t>
            </a:r>
            <a:r>
              <a:rPr kumimoji="1" lang="ja-JP" altLang="en-US" sz="500" dirty="0" smtClean="0">
                <a:solidFill>
                  <a:schemeClr val="tx1"/>
                </a:solidFill>
              </a:rPr>
              <a:t>普通会計</a:t>
            </a:r>
            <a:r>
              <a:rPr kumimoji="1" lang="en-US" altLang="ja-JP" sz="500" dirty="0" smtClean="0">
                <a:solidFill>
                  <a:schemeClr val="tx1"/>
                </a:solidFill>
              </a:rPr>
              <a:t>】</a:t>
            </a:r>
          </a:p>
          <a:p>
            <a:r>
              <a:rPr kumimoji="1" lang="ja-JP" altLang="en-US" sz="500" dirty="0" smtClean="0">
                <a:solidFill>
                  <a:schemeClr val="tx1"/>
                </a:solidFill>
              </a:rPr>
              <a:t>・前年度と比べて</a:t>
            </a:r>
            <a:r>
              <a:rPr lang="ja-JP" altLang="en-US" sz="500" dirty="0" smtClean="0">
                <a:solidFill>
                  <a:schemeClr val="tx1"/>
                </a:solidFill>
              </a:rPr>
              <a:t>大きく基金を積み立てたことにより、投資等</a:t>
            </a:r>
            <a:r>
              <a:rPr kumimoji="1" lang="ja-JP" altLang="en-US" sz="500" dirty="0" smtClean="0">
                <a:solidFill>
                  <a:schemeClr val="tx1"/>
                </a:solidFill>
              </a:rPr>
              <a:t>資産が増加しました。</a:t>
            </a:r>
            <a:endParaRPr kumimoji="1" lang="en-US" altLang="ja-JP" sz="500" dirty="0" smtClean="0">
              <a:solidFill>
                <a:schemeClr val="tx1"/>
              </a:solidFill>
            </a:endParaRPr>
          </a:p>
          <a:p>
            <a:r>
              <a:rPr lang="ja-JP" altLang="en-US" sz="500" dirty="0" smtClean="0">
                <a:solidFill>
                  <a:schemeClr val="tx1"/>
                </a:solidFill>
              </a:rPr>
              <a:t>・前年度と比べて地方債の償還が進んだことなどから、固定負債が減少しました。</a:t>
            </a:r>
            <a:endParaRPr lang="en-US" altLang="ja-JP" sz="500" dirty="0" smtClean="0">
              <a:solidFill>
                <a:schemeClr val="tx1"/>
              </a:solidFill>
            </a:endParaRPr>
          </a:p>
          <a:p>
            <a:r>
              <a:rPr lang="ja-JP" altLang="en-US" sz="500" dirty="0" smtClean="0">
                <a:solidFill>
                  <a:schemeClr val="tx1"/>
                </a:solidFill>
              </a:rPr>
              <a:t>・将来世代の負担となる「負債」が減少し、今までの世代が負担した「純資産」が増えていることから、将来への負担を出来る限り抑制し、資産を形成してきたと言えます。</a:t>
            </a:r>
            <a:endParaRPr lang="en-US" altLang="ja-JP" sz="500" dirty="0" smtClean="0">
              <a:solidFill>
                <a:schemeClr val="tx1"/>
              </a:solidFill>
            </a:endParaRPr>
          </a:p>
          <a:p>
            <a:r>
              <a:rPr kumimoji="1" lang="en-US" altLang="ja-JP" sz="500" dirty="0" smtClean="0">
                <a:solidFill>
                  <a:schemeClr val="tx1"/>
                </a:solidFill>
              </a:rPr>
              <a:t>【</a:t>
            </a:r>
            <a:r>
              <a:rPr kumimoji="1" lang="ja-JP" altLang="en-US" sz="500" dirty="0" smtClean="0">
                <a:solidFill>
                  <a:schemeClr val="tx1"/>
                </a:solidFill>
              </a:rPr>
              <a:t>連結</a:t>
            </a:r>
            <a:r>
              <a:rPr kumimoji="1" lang="en-US" altLang="ja-JP" sz="500" dirty="0" smtClean="0">
                <a:solidFill>
                  <a:schemeClr val="tx1"/>
                </a:solidFill>
              </a:rPr>
              <a:t>】</a:t>
            </a:r>
          </a:p>
          <a:p>
            <a:r>
              <a:rPr lang="ja-JP" altLang="en-US" sz="500" dirty="0" smtClean="0">
                <a:solidFill>
                  <a:schemeClr val="tx1"/>
                </a:solidFill>
              </a:rPr>
              <a:t>・前年度と比べて減価償却費の増加などにより資産が減少しましたが、地方債の償還が進んだことなどから、「純資産」が増えました。</a:t>
            </a:r>
            <a:endParaRPr kumimoji="1" lang="en-US" altLang="ja-JP" sz="500" dirty="0" smtClean="0">
              <a:solidFill>
                <a:schemeClr val="tx1"/>
              </a:solidFill>
            </a:endParaRPr>
          </a:p>
          <a:p>
            <a:endParaRPr kumimoji="1" lang="ja-JP" altLang="en-US" sz="500" dirty="0" smtClean="0">
              <a:solidFill>
                <a:schemeClr val="tx1"/>
              </a:solidFill>
            </a:endParaRPr>
          </a:p>
        </p:txBody>
      </p:sp>
      <p:sp>
        <p:nvSpPr>
          <p:cNvPr id="50" name="正方形/長方形 49"/>
          <p:cNvSpPr/>
          <p:nvPr/>
        </p:nvSpPr>
        <p:spPr>
          <a:xfrm>
            <a:off x="4860032" y="620688"/>
            <a:ext cx="108012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800" b="1" u="sng" dirty="0" smtClean="0">
                <a:solidFill>
                  <a:schemeClr val="tx1"/>
                </a:solidFill>
              </a:rPr>
              <a:t>②行政コスト計算書</a:t>
            </a:r>
            <a:endParaRPr lang="en-US" altLang="ja-JP" sz="800" b="1" u="sng" dirty="0" smtClean="0">
              <a:solidFill>
                <a:schemeClr val="tx1"/>
              </a:solidFill>
            </a:endParaRPr>
          </a:p>
          <a:p>
            <a:r>
              <a:rPr kumimoji="1" lang="ja-JP" altLang="en-US" sz="500" dirty="0" smtClean="0">
                <a:solidFill>
                  <a:schemeClr val="tx1"/>
                </a:solidFill>
              </a:rPr>
              <a:t>・</a:t>
            </a:r>
            <a:r>
              <a:rPr lang="ja-JP" altLang="en-US" sz="500" dirty="0" smtClean="0">
                <a:solidFill>
                  <a:schemeClr val="tx1"/>
                </a:solidFill>
              </a:rPr>
              <a:t>行政サービスを提供する上で発生した費用を表しています。</a:t>
            </a:r>
            <a:endParaRPr lang="en-US" altLang="ja-JP" sz="500" dirty="0" smtClean="0">
              <a:solidFill>
                <a:schemeClr val="tx1"/>
              </a:solidFill>
            </a:endParaRPr>
          </a:p>
          <a:p>
            <a:r>
              <a:rPr kumimoji="1" lang="ja-JP" altLang="en-US" sz="500" dirty="0" smtClean="0">
                <a:solidFill>
                  <a:schemeClr val="tx1"/>
                </a:solidFill>
              </a:rPr>
              <a:t>・人的サービスや給付サービスなど、資産形成につながらない行政サービスにかかる経費及び財源のフロー情報となります。</a:t>
            </a:r>
            <a:endParaRPr kumimoji="1" lang="ja-JP" altLang="en-US" sz="500" dirty="0">
              <a:solidFill>
                <a:schemeClr val="tx1"/>
              </a:solidFill>
            </a:endParaRPr>
          </a:p>
        </p:txBody>
      </p:sp>
      <p:cxnSp>
        <p:nvCxnSpPr>
          <p:cNvPr id="52" name="直線コネクタ 51"/>
          <p:cNvCxnSpPr/>
          <p:nvPr/>
        </p:nvCxnSpPr>
        <p:spPr>
          <a:xfrm>
            <a:off x="4427984" y="548680"/>
            <a:ext cx="0" cy="6309320"/>
          </a:xfrm>
          <a:prstGeom prst="line">
            <a:avLst/>
          </a:prstGeom>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6084168" y="620688"/>
            <a:ext cx="2448272" cy="720080"/>
          </a:xfrm>
          <a:prstGeom prst="rect">
            <a:avLst/>
          </a:prstGeom>
          <a:ln w="3175"/>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500" dirty="0" smtClean="0">
                <a:solidFill>
                  <a:schemeClr val="tx1"/>
                </a:solidFill>
              </a:rPr>
              <a:t>【</a:t>
            </a:r>
            <a:r>
              <a:rPr kumimoji="1" lang="ja-JP" altLang="en-US" sz="500" dirty="0" smtClean="0">
                <a:solidFill>
                  <a:schemeClr val="tx1"/>
                </a:solidFill>
              </a:rPr>
              <a:t>普通会計</a:t>
            </a:r>
            <a:r>
              <a:rPr kumimoji="1" lang="en-US" altLang="ja-JP" sz="500" dirty="0" smtClean="0">
                <a:solidFill>
                  <a:schemeClr val="tx1"/>
                </a:solidFill>
              </a:rPr>
              <a:t>】</a:t>
            </a:r>
          </a:p>
          <a:p>
            <a:r>
              <a:rPr kumimoji="1" lang="ja-JP" altLang="en-US" sz="500" dirty="0" smtClean="0">
                <a:solidFill>
                  <a:schemeClr val="tx1"/>
                </a:solidFill>
              </a:rPr>
              <a:t>・前年度と比べて退職手当引当</a:t>
            </a:r>
            <a:r>
              <a:rPr lang="ja-JP" altLang="en-US" sz="500" dirty="0" smtClean="0">
                <a:solidFill>
                  <a:schemeClr val="tx1"/>
                </a:solidFill>
              </a:rPr>
              <a:t>金繰入等</a:t>
            </a:r>
            <a:r>
              <a:rPr kumimoji="1" lang="ja-JP" altLang="en-US" sz="500" dirty="0" smtClean="0">
                <a:solidFill>
                  <a:schemeClr val="tx1"/>
                </a:solidFill>
              </a:rPr>
              <a:t>の増などにより「人にかかるコスト」が</a:t>
            </a:r>
            <a:r>
              <a:rPr lang="ja-JP" altLang="en-US" sz="500" dirty="0" smtClean="0">
                <a:solidFill>
                  <a:schemeClr val="tx1"/>
                </a:solidFill>
              </a:rPr>
              <a:t>増加</a:t>
            </a:r>
            <a:r>
              <a:rPr kumimoji="1" lang="ja-JP" altLang="en-US" sz="500" dirty="0" smtClean="0">
                <a:solidFill>
                  <a:schemeClr val="tx1"/>
                </a:solidFill>
              </a:rPr>
              <a:t>しました。</a:t>
            </a:r>
            <a:endParaRPr kumimoji="1" lang="en-US" altLang="ja-JP" sz="500" dirty="0" smtClean="0">
              <a:solidFill>
                <a:schemeClr val="tx1"/>
              </a:solidFill>
            </a:endParaRPr>
          </a:p>
          <a:p>
            <a:r>
              <a:rPr lang="ja-JP" altLang="en-US" sz="500" dirty="0" smtClean="0">
                <a:solidFill>
                  <a:schemeClr val="tx1"/>
                </a:solidFill>
              </a:rPr>
              <a:t>・前年度と比べて生活保護や臨時給付金などの社会保障給付（扶助費）が増えたことから「移転支出的なコスト」が増加しました。</a:t>
            </a:r>
            <a:endParaRPr kumimoji="1" lang="en-US" altLang="ja-JP" sz="500" dirty="0" smtClean="0">
              <a:solidFill>
                <a:schemeClr val="tx1"/>
              </a:solidFill>
            </a:endParaRPr>
          </a:p>
          <a:p>
            <a:r>
              <a:rPr kumimoji="1" lang="en-US" altLang="ja-JP" sz="500" dirty="0" smtClean="0">
                <a:solidFill>
                  <a:schemeClr val="tx1"/>
                </a:solidFill>
              </a:rPr>
              <a:t>【</a:t>
            </a:r>
            <a:r>
              <a:rPr kumimoji="1" lang="ja-JP" altLang="en-US" sz="500" dirty="0" smtClean="0">
                <a:solidFill>
                  <a:schemeClr val="tx1"/>
                </a:solidFill>
              </a:rPr>
              <a:t>連結</a:t>
            </a:r>
            <a:r>
              <a:rPr kumimoji="1" lang="en-US" altLang="ja-JP" sz="500" dirty="0" smtClean="0">
                <a:solidFill>
                  <a:schemeClr val="tx1"/>
                </a:solidFill>
              </a:rPr>
              <a:t>】</a:t>
            </a:r>
            <a:endParaRPr lang="en-US" altLang="ja-JP" sz="500" dirty="0" smtClean="0">
              <a:solidFill>
                <a:schemeClr val="tx1"/>
              </a:solidFill>
            </a:endParaRPr>
          </a:p>
          <a:p>
            <a:r>
              <a:rPr kumimoji="1" lang="ja-JP" altLang="en-US" sz="500" dirty="0" smtClean="0">
                <a:solidFill>
                  <a:schemeClr val="tx1"/>
                </a:solidFill>
              </a:rPr>
              <a:t>・前年度と比べて社会保障給付が増えたことにより「移転支出的なコスト」が増加していることなどから、純経常行政コストが増加しました。</a:t>
            </a:r>
            <a:endParaRPr kumimoji="1" lang="en-US" altLang="ja-JP" sz="500" dirty="0" smtClean="0">
              <a:solidFill>
                <a:schemeClr val="tx1"/>
              </a:solidFill>
            </a:endParaRPr>
          </a:p>
          <a:p>
            <a:endParaRPr kumimoji="1" lang="ja-JP" altLang="en-US" sz="500" dirty="0" smtClean="0">
              <a:solidFill>
                <a:schemeClr val="tx1"/>
              </a:solidFill>
            </a:endParaRPr>
          </a:p>
        </p:txBody>
      </p:sp>
      <p:graphicFrame>
        <p:nvGraphicFramePr>
          <p:cNvPr id="56" name="表 55"/>
          <p:cNvGraphicFramePr>
            <a:graphicFrameLocks noGrp="1"/>
          </p:cNvGraphicFramePr>
          <p:nvPr/>
        </p:nvGraphicFramePr>
        <p:xfrm>
          <a:off x="4860032" y="1477913"/>
          <a:ext cx="1584176" cy="942975"/>
        </p:xfrm>
        <a:graphic>
          <a:graphicData uri="http://schemas.openxmlformats.org/drawingml/2006/table">
            <a:tbl>
              <a:tblPr/>
              <a:tblGrid>
                <a:gridCol w="578010"/>
                <a:gridCol w="503083"/>
                <a:gridCol w="503083"/>
              </a:tblGrid>
              <a:tr h="0">
                <a:tc>
                  <a:txBody>
                    <a:bodyPr/>
                    <a:lstStyle/>
                    <a:p>
                      <a:pPr algn="l" fontAlgn="ctr"/>
                      <a:r>
                        <a:rPr lang="ja-JP" altLang="en-US" sz="500" b="0" i="0" u="sng" strike="noStrike" dirty="0">
                          <a:solidFill>
                            <a:srgbClr val="000000"/>
                          </a:solidFill>
                          <a:latin typeface="ＭＳ Ｐゴシック"/>
                        </a:rPr>
                        <a:t>普通会計</a:t>
                      </a:r>
                    </a:p>
                  </a:txBody>
                  <a:tcPr marL="9525" marR="9525" marT="9525" marB="0" anchor="ctr">
                    <a:lnL>
                      <a:noFill/>
                    </a:lnL>
                    <a:lnR>
                      <a:noFill/>
                    </a:lnR>
                    <a:lnT>
                      <a:noFill/>
                    </a:lnT>
                    <a:lnB>
                      <a:noFill/>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9525" marR="9525" marT="9525" marB="0" anchor="ctr">
                    <a:lnL>
                      <a:noFill/>
                    </a:lnL>
                    <a:lnR>
                      <a:noFill/>
                    </a:lnR>
                    <a:lnT>
                      <a:noFill/>
                    </a:lnT>
                    <a:lnB>
                      <a:noFill/>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9525" marR="9525" marT="9525" marB="0" anchor="ctr">
                    <a:lnL>
                      <a:noFill/>
                    </a:lnL>
                    <a:lnR>
                      <a:noFill/>
                    </a:lnR>
                    <a:lnT>
                      <a:noFill/>
                    </a:lnT>
                    <a:lnB>
                      <a:noFill/>
                    </a:lnB>
                  </a:tcPr>
                </a:tc>
              </a:tr>
              <a:tr h="78554">
                <a:tc gridSpan="3">
                  <a:txBody>
                    <a:bodyPr/>
                    <a:lstStyle/>
                    <a:p>
                      <a:pPr algn="l" fontAlgn="ctr"/>
                      <a:r>
                        <a:rPr lang="en-US" altLang="ja-JP" sz="500" b="0" i="0" u="none" strike="noStrike" dirty="0">
                          <a:solidFill>
                            <a:srgbClr val="000000"/>
                          </a:solidFill>
                          <a:latin typeface="ＭＳ Ｐゴシック"/>
                        </a:rPr>
                        <a:t>【</a:t>
                      </a:r>
                      <a:r>
                        <a:rPr lang="ja-JP" altLang="en-US" sz="500" b="0" i="0" u="none" strike="noStrike" dirty="0">
                          <a:solidFill>
                            <a:srgbClr val="000000"/>
                          </a:solidFill>
                          <a:latin typeface="ＭＳ Ｐゴシック"/>
                        </a:rPr>
                        <a:t>経常費用</a:t>
                      </a:r>
                      <a:r>
                        <a:rPr lang="en-US" altLang="ja-JP" sz="500" b="0" i="0" u="none" strike="noStrike" dirty="0">
                          <a:solidFill>
                            <a:srgbClr val="000000"/>
                          </a:solidFill>
                          <a:latin typeface="ＭＳ Ｐゴシック"/>
                        </a:rPr>
                        <a:t>】</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78554">
                <a:tc>
                  <a:txBody>
                    <a:bodyPr/>
                    <a:lstStyle/>
                    <a:p>
                      <a:pPr algn="l" fontAlgn="ctr"/>
                      <a:r>
                        <a:rPr lang="ja-JP" altLang="en-US" sz="500" b="0" i="0" u="none" strike="noStrike" dirty="0">
                          <a:solidFill>
                            <a:srgbClr val="000000"/>
                          </a:solidFill>
                          <a:latin typeface="ＭＳ Ｐゴシック"/>
                        </a:rPr>
                        <a:t>人にかかるコスト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86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8,985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84</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3,273</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554">
                <a:tc>
                  <a:txBody>
                    <a:bodyPr/>
                    <a:lstStyle/>
                    <a:p>
                      <a:pPr algn="l" fontAlgn="ctr"/>
                      <a:r>
                        <a:rPr lang="ja-JP" altLang="en-US" sz="500" b="0" i="0" u="none" strike="noStrike" dirty="0">
                          <a:solidFill>
                            <a:srgbClr val="000000"/>
                          </a:solidFill>
                          <a:latin typeface="ＭＳ Ｐゴシック"/>
                        </a:rPr>
                        <a:t>物にかかるコスト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122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7,436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117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6,145</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554">
                <a:tc>
                  <a:txBody>
                    <a:bodyPr/>
                    <a:lstStyle/>
                    <a:p>
                      <a:pPr algn="l" fontAlgn="ctr"/>
                      <a:r>
                        <a:rPr lang="ja-JP" altLang="en-US" sz="500" b="0" i="0" u="none" strike="noStrike">
                          <a:solidFill>
                            <a:srgbClr val="000000"/>
                          </a:solidFill>
                          <a:latin typeface="ＭＳ Ｐゴシック"/>
                        </a:rPr>
                        <a:t>移転支出的なコスト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319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7,460</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304</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3,016</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554">
                <a:tc>
                  <a:txBody>
                    <a:bodyPr/>
                    <a:lstStyle/>
                    <a:p>
                      <a:pPr algn="l" fontAlgn="ctr"/>
                      <a:r>
                        <a:rPr lang="ja-JP" altLang="en-US" sz="500" b="0" i="0" u="none" strike="noStrike" dirty="0">
                          <a:solidFill>
                            <a:srgbClr val="000000"/>
                          </a:solidFill>
                          <a:latin typeface="ＭＳ Ｐゴシック"/>
                        </a:rPr>
                        <a:t>その他のコスト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5</a:t>
                      </a:r>
                      <a:r>
                        <a:rPr lang="ja-JP" altLang="en-US" sz="500" b="0" i="0" u="none" strike="noStrike" dirty="0" smtClean="0">
                          <a:solidFill>
                            <a:srgbClr val="000000"/>
                          </a:solidFill>
                          <a:latin typeface="ＭＳ Ｐゴシック"/>
                        </a:rPr>
                        <a:t>億   </a:t>
                      </a:r>
                      <a:r>
                        <a:rPr lang="en-US" altLang="ja-JP" sz="500" b="0" i="0" u="none" strike="noStrike" dirty="0" smtClean="0">
                          <a:solidFill>
                            <a:srgbClr val="000000"/>
                          </a:solidFill>
                          <a:latin typeface="ＭＳ Ｐゴシック"/>
                        </a:rPr>
                        <a:t>984</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4</a:t>
                      </a:r>
                      <a:r>
                        <a:rPr lang="ja-JP" altLang="en-US" sz="500" b="0" i="0" u="none" strike="noStrike" dirty="0">
                          <a:solidFill>
                            <a:srgbClr val="000000"/>
                          </a:solidFill>
                          <a:latin typeface="ＭＳ Ｐゴシック"/>
                        </a:rPr>
                        <a:t>億  </a:t>
                      </a:r>
                      <a:r>
                        <a:rPr lang="en-US" altLang="ja-JP" sz="500" b="0" i="0" u="none" strike="noStrike" dirty="0">
                          <a:solidFill>
                            <a:srgbClr val="000000"/>
                          </a:solidFill>
                          <a:latin typeface="ＭＳ Ｐゴシック"/>
                        </a:rPr>
                        <a:t>203</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554">
                <a:tc>
                  <a:txBody>
                    <a:bodyPr/>
                    <a:lstStyle/>
                    <a:p>
                      <a:pPr algn="l" fontAlgn="ctr"/>
                      <a:r>
                        <a:rPr lang="ja-JP" altLang="en-US" sz="500" b="0" i="0" u="none" strike="noStrike">
                          <a:solidFill>
                            <a:srgbClr val="000000"/>
                          </a:solidFill>
                          <a:latin typeface="ＭＳ Ｐゴシック"/>
                        </a:rPr>
                        <a:t>行政コスト（合計）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534</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4,865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510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2,636</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54">
                <a:tc>
                  <a:txBody>
                    <a:bodyPr/>
                    <a:lstStyle/>
                    <a:p>
                      <a:pPr algn="l" fontAlgn="ctr"/>
                      <a:r>
                        <a:rPr lang="en-US" altLang="ja-JP" sz="500" b="0" i="0" u="none" strike="noStrike">
                          <a:solidFill>
                            <a:srgbClr val="000000"/>
                          </a:solidFill>
                          <a:latin typeface="ＭＳ Ｐゴシック"/>
                        </a:rPr>
                        <a:t>【</a:t>
                      </a:r>
                      <a:r>
                        <a:rPr lang="ja-JP" altLang="en-US" sz="500" b="0" i="0" u="none" strike="noStrike">
                          <a:solidFill>
                            <a:srgbClr val="000000"/>
                          </a:solidFill>
                          <a:latin typeface="ＭＳ Ｐゴシック"/>
                        </a:rPr>
                        <a:t>経常収益</a:t>
                      </a:r>
                      <a:r>
                        <a:rPr lang="en-US" altLang="ja-JP" sz="500" b="0" i="0" u="none" strike="noStrike">
                          <a:solidFill>
                            <a:srgbClr val="000000"/>
                          </a:solidFill>
                          <a:latin typeface="ＭＳ Ｐゴシック"/>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54">
                <a:tc>
                  <a:txBody>
                    <a:bodyPr/>
                    <a:lstStyle/>
                    <a:p>
                      <a:pPr algn="l" fontAlgn="ctr"/>
                      <a:r>
                        <a:rPr lang="ja-JP" altLang="en-US" sz="500" b="0" i="0" u="none" strike="noStrike">
                          <a:solidFill>
                            <a:srgbClr val="000000"/>
                          </a:solidFill>
                          <a:latin typeface="ＭＳ Ｐゴシック"/>
                        </a:rPr>
                        <a:t>使用料・手数料など</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13</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4,900</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9,103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554">
                <a:tc>
                  <a:txBody>
                    <a:bodyPr/>
                    <a:lstStyle/>
                    <a:p>
                      <a:pPr algn="l" fontAlgn="ctr"/>
                      <a:r>
                        <a:rPr lang="en-US" altLang="ja-JP" sz="500" b="0" i="0" u="none" strike="noStrike">
                          <a:solidFill>
                            <a:srgbClr val="000000"/>
                          </a:solidFill>
                          <a:latin typeface="ＭＳ Ｐゴシック"/>
                        </a:rPr>
                        <a:t>【</a:t>
                      </a:r>
                      <a:r>
                        <a:rPr lang="ja-JP" altLang="en-US" sz="500" b="0" i="0" u="none" strike="noStrike">
                          <a:solidFill>
                            <a:srgbClr val="000000"/>
                          </a:solidFill>
                          <a:latin typeface="ＭＳ Ｐゴシック"/>
                        </a:rPr>
                        <a:t>純経常行政コスト</a:t>
                      </a:r>
                      <a:r>
                        <a:rPr lang="en-US" altLang="ja-JP" sz="500" b="0" i="0" u="none" strike="noStrike">
                          <a:solidFill>
                            <a:srgbClr val="000000"/>
                          </a:solidFill>
                          <a:latin typeface="ＭＳ Ｐゴシック"/>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854">
                <a:tc>
                  <a:txBody>
                    <a:bodyPr/>
                    <a:lstStyle/>
                    <a:p>
                      <a:pPr marL="0" algn="l" defTabSz="914400" rtl="0" eaLnBrk="1" fontAlgn="ctr" latinLnBrk="0" hangingPunct="1"/>
                      <a:r>
                        <a:rPr kumimoji="1" lang="zh-TW" altLang="en-US" sz="500" b="0" i="0" u="none" strike="noStrike" kern="1200" dirty="0">
                          <a:solidFill>
                            <a:srgbClr val="000000"/>
                          </a:solidFill>
                          <a:latin typeface="ＭＳ Ｐゴシック" pitchFamily="50" charset="-128"/>
                          <a:ea typeface="ＭＳ Ｐゴシック" pitchFamily="50" charset="-128"/>
                          <a:cs typeface="+mn-cs"/>
                        </a:rPr>
                        <a:t>経常費用</a:t>
                      </a:r>
                      <a:r>
                        <a:rPr kumimoji="1" lang="en-US" altLang="zh-TW" sz="500" b="0" i="0" u="none" strike="noStrike" kern="1200" dirty="0">
                          <a:solidFill>
                            <a:srgbClr val="000000"/>
                          </a:solidFill>
                          <a:latin typeface="ＭＳ Ｐゴシック" pitchFamily="50" charset="-128"/>
                          <a:ea typeface="ＭＳ Ｐゴシック" pitchFamily="50" charset="-128"/>
                          <a:cs typeface="+mn-cs"/>
                        </a:rPr>
                        <a:t>-</a:t>
                      </a:r>
                      <a:r>
                        <a:rPr kumimoji="1" lang="zh-TW" altLang="en-US" sz="500" b="0" i="0" u="none" strike="noStrike" kern="1200" dirty="0">
                          <a:solidFill>
                            <a:srgbClr val="000000"/>
                          </a:solidFill>
                          <a:latin typeface="ＭＳ Ｐゴシック" pitchFamily="50" charset="-128"/>
                          <a:ea typeface="ＭＳ Ｐゴシック" pitchFamily="50" charset="-128"/>
                          <a:cs typeface="+mn-cs"/>
                        </a:rPr>
                        <a:t>経常収益</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520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9,965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497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3,533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7" name="表 56"/>
          <p:cNvGraphicFramePr>
            <a:graphicFrameLocks noGrp="1"/>
          </p:cNvGraphicFramePr>
          <p:nvPr/>
        </p:nvGraphicFramePr>
        <p:xfrm>
          <a:off x="6732240" y="1484784"/>
          <a:ext cx="1800200" cy="942975"/>
        </p:xfrm>
        <a:graphic>
          <a:graphicData uri="http://schemas.openxmlformats.org/drawingml/2006/table">
            <a:tbl>
              <a:tblPr/>
              <a:tblGrid>
                <a:gridCol w="656830"/>
                <a:gridCol w="571685"/>
                <a:gridCol w="571685"/>
              </a:tblGrid>
              <a:tr h="0">
                <a:tc>
                  <a:txBody>
                    <a:bodyPr/>
                    <a:lstStyle/>
                    <a:p>
                      <a:pPr algn="l" fontAlgn="ctr"/>
                      <a:r>
                        <a:rPr lang="ja-JP" altLang="en-US" sz="500" b="0" i="0" u="sng" strike="noStrike" dirty="0">
                          <a:solidFill>
                            <a:srgbClr val="000000"/>
                          </a:solidFill>
                          <a:latin typeface="ＭＳ Ｐゴシック"/>
                        </a:rPr>
                        <a:t>連結</a:t>
                      </a:r>
                    </a:p>
                  </a:txBody>
                  <a:tcPr marL="9525" marR="9525" marT="9525" marB="0" anchor="ctr">
                    <a:lnL>
                      <a:noFill/>
                    </a:lnL>
                    <a:lnR>
                      <a:noFill/>
                    </a:lnR>
                    <a:lnT>
                      <a:noFill/>
                    </a:lnT>
                    <a:lnB>
                      <a:noFill/>
                    </a:lnB>
                  </a:tcPr>
                </a:tc>
                <a:tc>
                  <a:txBody>
                    <a:bodyPr/>
                    <a:lstStyle/>
                    <a:p>
                      <a:pPr algn="ctr" fontAlgn="ctr"/>
                      <a:r>
                        <a:rPr lang="ja-JP" altLang="en-US" sz="500" b="0" i="0" u="none" strike="noStrike" dirty="0" smtClean="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9525" marR="9525" marT="9525" marB="0" anchor="ctr">
                    <a:lnL>
                      <a:noFill/>
                    </a:lnL>
                    <a:lnR>
                      <a:noFill/>
                    </a:lnR>
                    <a:lnT>
                      <a:noFill/>
                    </a:lnT>
                    <a:lnB>
                      <a:noFill/>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9525" marR="9525" marT="9525" marB="0" anchor="ctr">
                    <a:lnL>
                      <a:noFill/>
                    </a:lnL>
                    <a:lnR>
                      <a:noFill/>
                    </a:lnR>
                    <a:lnT>
                      <a:noFill/>
                    </a:lnT>
                    <a:lnB>
                      <a:noFill/>
                    </a:lnB>
                  </a:tcPr>
                </a:tc>
              </a:tr>
              <a:tr h="0">
                <a:tc>
                  <a:txBody>
                    <a:bodyPr/>
                    <a:lstStyle/>
                    <a:p>
                      <a:pPr algn="l" fontAlgn="ctr"/>
                      <a:r>
                        <a:rPr lang="en-US" altLang="ja-JP" sz="500" b="0" i="0" u="none" strike="noStrike" dirty="0" smtClean="0">
                          <a:solidFill>
                            <a:srgbClr val="000000"/>
                          </a:solidFill>
                          <a:latin typeface="ＭＳ Ｐゴシック"/>
                        </a:rPr>
                        <a:t>【</a:t>
                      </a:r>
                      <a:r>
                        <a:rPr lang="ja-JP" altLang="en-US" sz="500" b="0" i="0" u="none" strike="noStrike" dirty="0" smtClean="0">
                          <a:solidFill>
                            <a:srgbClr val="000000"/>
                          </a:solidFill>
                          <a:latin typeface="ＭＳ Ｐゴシック"/>
                        </a:rPr>
                        <a:t>経常費用</a:t>
                      </a:r>
                      <a:r>
                        <a:rPr lang="en-US" altLang="ja-JP" sz="500" b="0" i="0" u="none" strike="noStrike" dirty="0" smtClean="0">
                          <a:solidFill>
                            <a:srgbClr val="000000"/>
                          </a:solidFill>
                          <a:latin typeface="ＭＳ Ｐゴシック"/>
                        </a:rPr>
                        <a:t>】</a:t>
                      </a:r>
                      <a:endParaRPr lang="ja-JP" altLang="en-US" sz="500" b="0" i="0" u="none" strike="noStrike" dirty="0">
                        <a:solidFill>
                          <a:srgbClr val="000000"/>
                        </a:solidFill>
                        <a:latin typeface="ＭＳ Ｐゴシック"/>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dirty="0">
                          <a:solidFill>
                            <a:srgbClr val="000000"/>
                          </a:solidFill>
                          <a:latin typeface="ＭＳ Ｐゴシック"/>
                        </a:rPr>
                        <a:t>人にかかるコスト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146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5,186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130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1,743</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a:solidFill>
                            <a:srgbClr val="000000"/>
                          </a:solidFill>
                          <a:latin typeface="ＭＳ Ｐゴシック"/>
                        </a:rPr>
                        <a:t>物にかかるコスト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195</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5,358</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190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1,928</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dirty="0">
                          <a:solidFill>
                            <a:srgbClr val="000000"/>
                          </a:solidFill>
                          <a:latin typeface="ＭＳ Ｐゴシック"/>
                        </a:rPr>
                        <a:t>移転支出的なコスト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681</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294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656</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1,367</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a:solidFill>
                            <a:srgbClr val="000000"/>
                          </a:solidFill>
                          <a:latin typeface="ＭＳ Ｐゴシック"/>
                        </a:rPr>
                        <a:t>その他のコスト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42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9,472</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45</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3,753</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dirty="0">
                          <a:solidFill>
                            <a:srgbClr val="000000"/>
                          </a:solidFill>
                          <a:latin typeface="ＭＳ Ｐゴシック"/>
                        </a:rPr>
                        <a:t>行政コスト（合計）</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1,066</a:t>
                      </a:r>
                      <a:r>
                        <a:rPr lang="ja-JP" altLang="en-US" sz="500" b="0" i="0" u="none" strike="noStrike" dirty="0" smtClean="0">
                          <a:solidFill>
                            <a:srgbClr val="000000"/>
                          </a:solidFill>
                          <a:latin typeface="ＭＳ Ｐゴシック"/>
                        </a:rPr>
                        <a:t>億</a:t>
                      </a:r>
                      <a:r>
                        <a:rPr lang="en-US" altLang="ja-JP" sz="500" b="0" i="0" u="none" strike="noStrike" baseline="0" dirty="0" smtClean="0">
                          <a:solidFill>
                            <a:srgbClr val="000000"/>
                          </a:solidFill>
                          <a:latin typeface="ＭＳ Ｐゴシック"/>
                        </a:rPr>
                        <a:t>   310</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1,021</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8,790</a:t>
                      </a:r>
                      <a:r>
                        <a:rPr lang="ja-JP" altLang="en-US" sz="500" b="0" i="0" u="none" strike="noStrike" dirty="0">
                          <a:solidFill>
                            <a:srgbClr val="000000"/>
                          </a:solidFill>
                          <a:latin typeface="ＭＳ Ｐゴシック"/>
                        </a:rPr>
                        <a:t>万円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fontAlgn="ctr"/>
                      <a:r>
                        <a:rPr lang="en-US" altLang="ja-JP" sz="500" b="0" i="0" u="none" strike="noStrike">
                          <a:solidFill>
                            <a:srgbClr val="000000"/>
                          </a:solidFill>
                          <a:latin typeface="ＭＳ Ｐゴシック"/>
                        </a:rPr>
                        <a:t>【</a:t>
                      </a:r>
                      <a:r>
                        <a:rPr lang="ja-JP" altLang="en-US" sz="500" b="0" i="0" u="none" strike="noStrike">
                          <a:solidFill>
                            <a:srgbClr val="000000"/>
                          </a:solidFill>
                          <a:latin typeface="ＭＳ Ｐゴシック"/>
                        </a:rPr>
                        <a:t>経常収益</a:t>
                      </a:r>
                      <a:r>
                        <a:rPr lang="en-US" altLang="ja-JP" sz="500" b="0" i="0" u="none" strike="noStrike">
                          <a:solidFill>
                            <a:srgbClr val="000000"/>
                          </a:solidFill>
                          <a:latin typeface="ＭＳ Ｐゴシック"/>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fontAlgn="ctr"/>
                      <a:r>
                        <a:rPr lang="ja-JP" altLang="en-US" sz="500" b="0" i="0" u="none" strike="noStrike">
                          <a:solidFill>
                            <a:srgbClr val="000000"/>
                          </a:solidFill>
                          <a:latin typeface="ＭＳ Ｐゴシック"/>
                        </a:rPr>
                        <a:t>使用料・手数料など</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369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1,406</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368</a:t>
                      </a:r>
                      <a:r>
                        <a:rPr lang="ja-JP" altLang="en-US" sz="500" b="0" i="0" u="none" strike="noStrike" dirty="0" smtClean="0">
                          <a:solidFill>
                            <a:srgbClr val="000000"/>
                          </a:solidFill>
                          <a:latin typeface="ＭＳ Ｐゴシック"/>
                        </a:rPr>
                        <a:t>億　</a:t>
                      </a:r>
                      <a:r>
                        <a:rPr lang="en-US" altLang="ja-JP" sz="500" b="0" i="0" u="none" strike="noStrike" dirty="0" smtClean="0">
                          <a:solidFill>
                            <a:srgbClr val="000000"/>
                          </a:solidFill>
                          <a:latin typeface="ＭＳ Ｐゴシック"/>
                        </a:rPr>
                        <a:t>637</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fontAlgn="ctr"/>
                      <a:r>
                        <a:rPr lang="en-US" altLang="ja-JP" sz="500" b="0" i="0" u="none" strike="noStrike">
                          <a:solidFill>
                            <a:srgbClr val="000000"/>
                          </a:solidFill>
                          <a:latin typeface="ＭＳ Ｐゴシック"/>
                        </a:rPr>
                        <a:t>【</a:t>
                      </a:r>
                      <a:r>
                        <a:rPr lang="ja-JP" altLang="en-US" sz="500" b="0" i="0" u="none" strike="noStrike">
                          <a:solidFill>
                            <a:srgbClr val="000000"/>
                          </a:solidFill>
                          <a:latin typeface="ＭＳ Ｐゴシック"/>
                        </a:rPr>
                        <a:t>純経常行政コスト</a:t>
                      </a:r>
                      <a:r>
                        <a:rPr lang="en-US" altLang="ja-JP" sz="500" b="0" i="0" u="none" strike="noStrike">
                          <a:solidFill>
                            <a:srgbClr val="000000"/>
                          </a:solidFill>
                          <a:latin typeface="ＭＳ Ｐゴシック"/>
                        </a:rPr>
                        <a:t>】</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経常費用</a:t>
                      </a:r>
                      <a:r>
                        <a:rPr lang="en-US" altLang="zh-TW" sz="500" b="0" i="0" u="none" strike="noStrike" dirty="0">
                          <a:solidFill>
                            <a:srgbClr val="000000"/>
                          </a:solidFill>
                          <a:latin typeface="ＭＳ Ｐゴシック" pitchFamily="50" charset="-128"/>
                          <a:ea typeface="ＭＳ Ｐゴシック" pitchFamily="50" charset="-128"/>
                        </a:rPr>
                        <a:t>-</a:t>
                      </a:r>
                      <a:r>
                        <a:rPr lang="zh-TW" altLang="en-US" sz="500" b="0" i="0" u="none" strike="noStrike" dirty="0">
                          <a:solidFill>
                            <a:srgbClr val="000000"/>
                          </a:solidFill>
                          <a:latin typeface="ＭＳ Ｐゴシック" pitchFamily="50" charset="-128"/>
                          <a:ea typeface="ＭＳ Ｐゴシック" pitchFamily="50" charset="-128"/>
                        </a:rPr>
                        <a:t>経常収益</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696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8,903</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653</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8,153</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8" name="正方形/長方形 57"/>
          <p:cNvSpPr/>
          <p:nvPr/>
        </p:nvSpPr>
        <p:spPr>
          <a:xfrm>
            <a:off x="4860032" y="2564904"/>
            <a:ext cx="108012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750" b="1" u="sng" dirty="0" smtClean="0">
                <a:solidFill>
                  <a:schemeClr val="tx1"/>
                </a:solidFill>
              </a:rPr>
              <a:t>③純資産変動計算書</a:t>
            </a:r>
            <a:endParaRPr lang="en-US" altLang="ja-JP" sz="750" b="1" u="sng" dirty="0" smtClean="0">
              <a:solidFill>
                <a:schemeClr val="tx1"/>
              </a:solidFill>
            </a:endParaRPr>
          </a:p>
          <a:p>
            <a:r>
              <a:rPr lang="ja-JP" altLang="en-US" sz="500" dirty="0" smtClean="0">
                <a:solidFill>
                  <a:schemeClr val="tx1"/>
                </a:solidFill>
              </a:rPr>
              <a:t>・貸借対照表の「純資産」について、１年間の増減の動きを表します。</a:t>
            </a:r>
            <a:endParaRPr lang="en-US" altLang="ja-JP" sz="500" dirty="0" smtClean="0">
              <a:solidFill>
                <a:schemeClr val="tx1"/>
              </a:solidFill>
            </a:endParaRPr>
          </a:p>
          <a:p>
            <a:r>
              <a:rPr lang="ja-JP" altLang="en-US" sz="500" dirty="0" smtClean="0">
                <a:solidFill>
                  <a:schemeClr val="tx1"/>
                </a:solidFill>
              </a:rPr>
              <a:t>・どのような要因で純資産が増減したか把握することができます。</a:t>
            </a:r>
            <a:endParaRPr lang="en-US" altLang="ja-JP" sz="500" dirty="0" smtClean="0">
              <a:solidFill>
                <a:schemeClr val="tx1"/>
              </a:solidFill>
            </a:endParaRPr>
          </a:p>
          <a:p>
            <a:endParaRPr lang="en-US" altLang="ja-JP" sz="750" b="1" u="sng" dirty="0" smtClean="0">
              <a:solidFill>
                <a:schemeClr val="tx1"/>
              </a:solidFill>
            </a:endParaRPr>
          </a:p>
          <a:p>
            <a:endParaRPr lang="en-US" altLang="ja-JP" sz="750" b="1" u="sng" dirty="0" smtClean="0">
              <a:solidFill>
                <a:schemeClr val="tx1"/>
              </a:solidFill>
            </a:endParaRPr>
          </a:p>
          <a:p>
            <a:endParaRPr kumimoji="1" lang="ja-JP" altLang="en-US" sz="500" dirty="0">
              <a:solidFill>
                <a:schemeClr val="tx1"/>
              </a:solidFill>
            </a:endParaRPr>
          </a:p>
        </p:txBody>
      </p:sp>
      <p:sp>
        <p:nvSpPr>
          <p:cNvPr id="59" name="正方形/長方形 58"/>
          <p:cNvSpPr/>
          <p:nvPr/>
        </p:nvSpPr>
        <p:spPr>
          <a:xfrm>
            <a:off x="6084168" y="2564904"/>
            <a:ext cx="2448272" cy="720080"/>
          </a:xfrm>
          <a:prstGeom prst="rect">
            <a:avLst/>
          </a:prstGeom>
          <a:ln w="3175"/>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500" dirty="0" smtClean="0">
                <a:solidFill>
                  <a:schemeClr val="tx1"/>
                </a:solidFill>
              </a:rPr>
              <a:t>【</a:t>
            </a:r>
            <a:r>
              <a:rPr kumimoji="1" lang="ja-JP" altLang="en-US" sz="500" dirty="0" smtClean="0">
                <a:solidFill>
                  <a:schemeClr val="tx1"/>
                </a:solidFill>
              </a:rPr>
              <a:t>普通会計</a:t>
            </a:r>
            <a:r>
              <a:rPr kumimoji="1" lang="en-US" altLang="ja-JP" sz="500" dirty="0" smtClean="0">
                <a:solidFill>
                  <a:schemeClr val="tx1"/>
                </a:solidFill>
              </a:rPr>
              <a:t>】</a:t>
            </a:r>
          </a:p>
          <a:p>
            <a:r>
              <a:rPr kumimoji="1" lang="ja-JP" altLang="en-US" sz="500" dirty="0" smtClean="0">
                <a:solidFill>
                  <a:schemeClr val="tx1"/>
                </a:solidFill>
              </a:rPr>
              <a:t>・前年度と比べ「補助金等受入」が臨時福祉給付金や子育て世帯臨時特例給付金などにより増となったことや、市税が伸びたことにより「一般財源」が増加したことなどから、「期末純資産残高」が増加しました。</a:t>
            </a:r>
            <a:endParaRPr kumimoji="1" lang="en-US" altLang="ja-JP" sz="500" dirty="0" smtClean="0">
              <a:solidFill>
                <a:schemeClr val="tx1"/>
              </a:solidFill>
            </a:endParaRPr>
          </a:p>
          <a:p>
            <a:r>
              <a:rPr kumimoji="1" lang="en-US" altLang="ja-JP" sz="500" dirty="0" smtClean="0">
                <a:solidFill>
                  <a:schemeClr val="tx1"/>
                </a:solidFill>
              </a:rPr>
              <a:t>【</a:t>
            </a:r>
            <a:r>
              <a:rPr kumimoji="1" lang="ja-JP" altLang="en-US" sz="500" dirty="0" smtClean="0">
                <a:solidFill>
                  <a:schemeClr val="tx1"/>
                </a:solidFill>
              </a:rPr>
              <a:t>連結</a:t>
            </a:r>
            <a:r>
              <a:rPr kumimoji="1" lang="en-US" altLang="ja-JP" sz="500" dirty="0" smtClean="0">
                <a:solidFill>
                  <a:schemeClr val="tx1"/>
                </a:solidFill>
              </a:rPr>
              <a:t>】</a:t>
            </a:r>
          </a:p>
          <a:p>
            <a:r>
              <a:rPr lang="ja-JP" altLang="en-US" sz="500" dirty="0" smtClean="0">
                <a:solidFill>
                  <a:schemeClr val="tx1"/>
                </a:solidFill>
              </a:rPr>
              <a:t>・前年度と比べ連結対象団体における扶助費が伸びたことなどで、「純経常行政コスト」が増加しているものの、普通会計において「補助金等受入」や「一般財源」等が増加していることによって「期末純資産残高」は増加しました。</a:t>
            </a:r>
            <a:endParaRPr lang="en-US" altLang="ja-JP" sz="500" dirty="0" smtClean="0">
              <a:solidFill>
                <a:schemeClr val="tx1"/>
              </a:solidFill>
            </a:endParaRPr>
          </a:p>
          <a:p>
            <a:endParaRPr kumimoji="1" lang="ja-JP" altLang="en-US" sz="500" dirty="0" smtClean="0">
              <a:solidFill>
                <a:schemeClr val="tx1"/>
              </a:solidFill>
            </a:endParaRPr>
          </a:p>
        </p:txBody>
      </p:sp>
      <p:sp>
        <p:nvSpPr>
          <p:cNvPr id="60" name="正方形/長方形 59"/>
          <p:cNvSpPr/>
          <p:nvPr/>
        </p:nvSpPr>
        <p:spPr>
          <a:xfrm>
            <a:off x="4860032" y="4293096"/>
            <a:ext cx="108012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750" b="1" u="sng" dirty="0" smtClean="0">
                <a:solidFill>
                  <a:schemeClr val="tx1"/>
                </a:solidFill>
              </a:rPr>
              <a:t>④資金収支計算書</a:t>
            </a:r>
          </a:p>
          <a:p>
            <a:r>
              <a:rPr kumimoji="1" lang="ja-JP" altLang="en-US" sz="500" dirty="0" smtClean="0">
                <a:solidFill>
                  <a:schemeClr val="tx1"/>
                </a:solidFill>
              </a:rPr>
              <a:t>・１年間における現金・預金などの流れを「経常的収支」「公共資産整備収支」「投資・財務的収支」の３区分により表したものです。</a:t>
            </a:r>
            <a:endParaRPr kumimoji="1" lang="ja-JP" altLang="en-US" sz="500" dirty="0">
              <a:solidFill>
                <a:schemeClr val="tx1"/>
              </a:solidFill>
            </a:endParaRPr>
          </a:p>
        </p:txBody>
      </p:sp>
      <p:sp>
        <p:nvSpPr>
          <p:cNvPr id="61" name="正方形/長方形 60"/>
          <p:cNvSpPr/>
          <p:nvPr/>
        </p:nvSpPr>
        <p:spPr>
          <a:xfrm>
            <a:off x="6084168" y="4293096"/>
            <a:ext cx="2448272" cy="720080"/>
          </a:xfrm>
          <a:prstGeom prst="rect">
            <a:avLst/>
          </a:prstGeom>
          <a:ln w="3175"/>
        </p:spPr>
        <p:style>
          <a:lnRef idx="2">
            <a:schemeClr val="dk1"/>
          </a:lnRef>
          <a:fillRef idx="1">
            <a:schemeClr val="lt1"/>
          </a:fillRef>
          <a:effectRef idx="0">
            <a:schemeClr val="dk1"/>
          </a:effectRef>
          <a:fontRef idx="minor">
            <a:schemeClr val="dk1"/>
          </a:fontRef>
        </p:style>
        <p:txBody>
          <a:bodyPr rtlCol="0" anchor="t" anchorCtr="0"/>
          <a:lstStyle/>
          <a:p>
            <a:r>
              <a:rPr kumimoji="1" lang="en-US" altLang="ja-JP" sz="500" dirty="0" smtClean="0">
                <a:solidFill>
                  <a:schemeClr val="tx1"/>
                </a:solidFill>
              </a:rPr>
              <a:t>【</a:t>
            </a:r>
            <a:r>
              <a:rPr kumimoji="1" lang="ja-JP" altLang="en-US" sz="500" dirty="0" smtClean="0">
                <a:solidFill>
                  <a:schemeClr val="tx1"/>
                </a:solidFill>
              </a:rPr>
              <a:t>普通会計</a:t>
            </a:r>
            <a:r>
              <a:rPr kumimoji="1" lang="en-US" altLang="ja-JP" sz="500" dirty="0" smtClean="0">
                <a:solidFill>
                  <a:schemeClr val="tx1"/>
                </a:solidFill>
              </a:rPr>
              <a:t>】</a:t>
            </a:r>
          </a:p>
          <a:p>
            <a:r>
              <a:rPr lang="ja-JP" altLang="en-US" sz="500" dirty="0" smtClean="0">
                <a:solidFill>
                  <a:schemeClr val="tx1"/>
                </a:solidFill>
              </a:rPr>
              <a:t>・仲町図書館・公民館改築工事を実施したこと、また、基金を多く積み立てたことにより、「経常的収支の部」の黒字額で「公共資産整備収支の部」と「投資・財務的収支の部」の赤字額を補てんしきれなかったため、期末歳計現金残高が減少しています。</a:t>
            </a:r>
            <a:endParaRPr lang="en-US" altLang="ja-JP" sz="500" dirty="0" smtClean="0">
              <a:solidFill>
                <a:schemeClr val="tx1"/>
              </a:solidFill>
            </a:endParaRPr>
          </a:p>
          <a:p>
            <a:r>
              <a:rPr kumimoji="1" lang="en-US" altLang="ja-JP" sz="500" dirty="0" smtClean="0">
                <a:solidFill>
                  <a:schemeClr val="tx1"/>
                </a:solidFill>
              </a:rPr>
              <a:t>【</a:t>
            </a:r>
            <a:r>
              <a:rPr kumimoji="1" lang="ja-JP" altLang="en-US" sz="500" dirty="0" smtClean="0">
                <a:solidFill>
                  <a:schemeClr val="tx1"/>
                </a:solidFill>
              </a:rPr>
              <a:t>連結</a:t>
            </a:r>
            <a:r>
              <a:rPr kumimoji="1" lang="en-US" altLang="ja-JP" sz="500" dirty="0" smtClean="0">
                <a:solidFill>
                  <a:schemeClr val="tx1"/>
                </a:solidFill>
              </a:rPr>
              <a:t>】</a:t>
            </a:r>
            <a:endParaRPr lang="en-US" altLang="ja-JP" sz="500" dirty="0" smtClean="0">
              <a:solidFill>
                <a:schemeClr val="tx1"/>
              </a:solidFill>
            </a:endParaRPr>
          </a:p>
          <a:p>
            <a:r>
              <a:rPr kumimoji="1" lang="ja-JP" altLang="en-US" sz="500" dirty="0" smtClean="0">
                <a:solidFill>
                  <a:schemeClr val="tx1"/>
                </a:solidFill>
              </a:rPr>
              <a:t>・連結対象団体のいくつかにおいて「経常的収支の部」で赤字となっており、平成２５</a:t>
            </a:r>
            <a:r>
              <a:rPr lang="ja-JP" altLang="en-US" sz="500" dirty="0" smtClean="0">
                <a:solidFill>
                  <a:schemeClr val="tx1"/>
                </a:solidFill>
              </a:rPr>
              <a:t>年度からの繰越金である期首資金残高などで補てんされています。</a:t>
            </a:r>
            <a:endParaRPr kumimoji="1" lang="ja-JP" altLang="en-US" sz="500" dirty="0" smtClean="0">
              <a:solidFill>
                <a:schemeClr val="tx1"/>
              </a:solidFill>
            </a:endParaRPr>
          </a:p>
        </p:txBody>
      </p:sp>
      <p:graphicFrame>
        <p:nvGraphicFramePr>
          <p:cNvPr id="63" name="表 62"/>
          <p:cNvGraphicFramePr>
            <a:graphicFrameLocks noGrp="1"/>
          </p:cNvGraphicFramePr>
          <p:nvPr/>
        </p:nvGraphicFramePr>
        <p:xfrm>
          <a:off x="4860032" y="3429000"/>
          <a:ext cx="3672408" cy="712564"/>
        </p:xfrm>
        <a:graphic>
          <a:graphicData uri="http://schemas.openxmlformats.org/drawingml/2006/table">
            <a:tbl>
              <a:tblPr/>
              <a:tblGrid>
                <a:gridCol w="657473"/>
                <a:gridCol w="572244"/>
                <a:gridCol w="572244"/>
                <a:gridCol w="68486"/>
                <a:gridCol w="657473"/>
                <a:gridCol w="572244"/>
                <a:gridCol w="572244"/>
              </a:tblGrid>
              <a:tr h="89188">
                <a:tc>
                  <a:txBody>
                    <a:bodyPr/>
                    <a:lstStyle/>
                    <a:p>
                      <a:pPr algn="l" fontAlgn="ctr"/>
                      <a:r>
                        <a:rPr lang="ja-JP" altLang="en-US" sz="500" b="0" i="0" u="none" strike="noStrike" dirty="0">
                          <a:solidFill>
                            <a:srgbClr val="000000"/>
                          </a:solidFill>
                          <a:latin typeface="ＭＳ Ｐゴシック"/>
                        </a:rPr>
                        <a:t>普通会計</a:t>
                      </a: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a:noFill/>
                    </a:lnL>
                    <a:lnR>
                      <a:noFill/>
                    </a:lnR>
                    <a:lnT>
                      <a:noFill/>
                    </a:lnT>
                    <a:lnB>
                      <a:noFill/>
                    </a:lnB>
                  </a:tcPr>
                </a:tc>
                <a:tc>
                  <a:txBody>
                    <a:bodyPr/>
                    <a:lstStyle/>
                    <a:p>
                      <a:pPr algn="l" fontAlgn="ctr"/>
                      <a:r>
                        <a:rPr lang="ja-JP" altLang="en-US" sz="500" b="0" i="0" u="none" strike="noStrike">
                          <a:solidFill>
                            <a:srgbClr val="000000"/>
                          </a:solidFill>
                          <a:latin typeface="ＭＳ Ｐゴシック"/>
                        </a:rPr>
                        <a:t>連結</a:t>
                      </a: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r>
              <a:tr h="89188">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期首純資産残高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1,492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3,654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1,442</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6,335</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mj-ea"/>
                        <a:ea typeface="+mj-ea"/>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mj-ea"/>
                          <a:ea typeface="+mj-ea"/>
                        </a:rPr>
                        <a:t>期首純資産残高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1,911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5,755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1,860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9,539</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89188">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純経常行政コスト</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520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9,965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497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3,533</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純経常行政コスト</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smtClean="0">
                          <a:solidFill>
                            <a:srgbClr val="000000"/>
                          </a:solidFill>
                          <a:latin typeface="ＭＳ Ｐゴシック"/>
                        </a:rPr>
                        <a:t>696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8,903</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653</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8,153</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310">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一般財源</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360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6,424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359</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8,967</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一般財源</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365</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8,464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362</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1,177</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310">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補助金等受入</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176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5,334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167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1,904</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補助金等受入</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331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9,577</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314</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7,588</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310">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臨時損益</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1,916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1,032</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臨時損益</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2,158</a:t>
                      </a:r>
                      <a:r>
                        <a:rPr lang="ja-JP" altLang="en-US" sz="500" b="0" i="0" u="none" strike="noStrike" dirty="0" smtClean="0">
                          <a:solidFill>
                            <a:srgbClr val="000000"/>
                          </a:solidFill>
                          <a:latin typeface="ＭＳ Ｐゴシック"/>
                        </a:rPr>
                        <a:t>万円</a:t>
                      </a:r>
                      <a:endParaRPr lang="ja-JP" altLang="en-US" sz="500" b="0" i="0" u="none" strike="noStrike" dirty="0">
                        <a:solidFill>
                          <a:srgbClr val="000000"/>
                        </a:solidFill>
                        <a:latin typeface="ＭＳ Ｐゴシック"/>
                      </a:endParaRP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658</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188">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その他</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2,290</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19</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8,949</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500" b="0" i="0" u="none" strike="noStrike" dirty="0">
                          <a:solidFill>
                            <a:srgbClr val="000000"/>
                          </a:solidFill>
                          <a:latin typeface="ＭＳ Ｐゴシック" pitchFamily="50" charset="-128"/>
                          <a:ea typeface="ＭＳ Ｐゴシック" pitchFamily="50" charset="-128"/>
                        </a:rPr>
                        <a:t>その他</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19</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2,521</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23</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3,098</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93882">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期末純資産残高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1,515</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5,822</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1,492</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3,654</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500" b="0" i="0" u="none" strike="noStrike" dirty="0">
                          <a:solidFill>
                            <a:srgbClr val="000000"/>
                          </a:solidFill>
                          <a:latin typeface="ＭＳ Ｐゴシック" pitchFamily="50" charset="-128"/>
                          <a:ea typeface="ＭＳ Ｐゴシック" pitchFamily="50" charset="-128"/>
                        </a:rPr>
                        <a:t>期末純資産残高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1,931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5,255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1,907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3,906</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4" name="表 43"/>
          <p:cNvGraphicFramePr>
            <a:graphicFrameLocks noGrp="1"/>
          </p:cNvGraphicFramePr>
          <p:nvPr/>
        </p:nvGraphicFramePr>
        <p:xfrm>
          <a:off x="4860032" y="5157192"/>
          <a:ext cx="3672406" cy="780754"/>
        </p:xfrm>
        <a:graphic>
          <a:graphicData uri="http://schemas.openxmlformats.org/drawingml/2006/table">
            <a:tbl>
              <a:tblPr/>
              <a:tblGrid>
                <a:gridCol w="657472"/>
                <a:gridCol w="572244"/>
                <a:gridCol w="572244"/>
                <a:gridCol w="68486"/>
                <a:gridCol w="657472"/>
                <a:gridCol w="572244"/>
                <a:gridCol w="572244"/>
              </a:tblGrid>
              <a:tr h="112552">
                <a:tc>
                  <a:txBody>
                    <a:bodyPr/>
                    <a:lstStyle/>
                    <a:p>
                      <a:pPr algn="l" fontAlgn="ctr"/>
                      <a:r>
                        <a:rPr lang="ja-JP" altLang="en-US" sz="500" b="0" i="0" u="none" strike="noStrike" dirty="0">
                          <a:solidFill>
                            <a:srgbClr val="000000"/>
                          </a:solidFill>
                          <a:latin typeface="ＭＳ Ｐゴシック"/>
                        </a:rPr>
                        <a:t>普通会計</a:t>
                      </a: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a:noFill/>
                    </a:lnL>
                    <a:lnR>
                      <a:noFill/>
                    </a:lnR>
                    <a:lnT>
                      <a:noFill/>
                    </a:lnT>
                    <a:lnB>
                      <a:noFill/>
                    </a:lnB>
                  </a:tcPr>
                </a:tc>
                <a:tc>
                  <a:txBody>
                    <a:bodyPr/>
                    <a:lstStyle/>
                    <a:p>
                      <a:pPr algn="l" fontAlgn="ctr"/>
                      <a:r>
                        <a:rPr lang="ja-JP" altLang="en-US" sz="500" b="0" i="0" u="none" strike="noStrike">
                          <a:solidFill>
                            <a:srgbClr val="000000"/>
                          </a:solidFill>
                          <a:latin typeface="ＭＳ Ｐゴシック"/>
                        </a:rPr>
                        <a:t>連結</a:t>
                      </a: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26</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ja-JP" altLang="en-US" sz="500" b="0" i="0" u="none" strike="noStrike" dirty="0">
                          <a:solidFill>
                            <a:srgbClr val="000000"/>
                          </a:solidFill>
                          <a:latin typeface="ＭＳ Ｐゴシック"/>
                        </a:rPr>
                        <a:t>平成</a:t>
                      </a:r>
                      <a:r>
                        <a:rPr lang="en-US" altLang="ja-JP" sz="500" b="0" i="0" u="none" strike="noStrike" dirty="0" smtClean="0">
                          <a:solidFill>
                            <a:srgbClr val="000000"/>
                          </a:solidFill>
                          <a:latin typeface="ＭＳ Ｐゴシック"/>
                        </a:rPr>
                        <a:t>25</a:t>
                      </a:r>
                      <a:r>
                        <a:rPr lang="ja-JP" altLang="en-US" sz="500" b="0" i="0" u="none" strike="noStrike" dirty="0" smtClean="0">
                          <a:solidFill>
                            <a:srgbClr val="000000"/>
                          </a:solidFill>
                          <a:latin typeface="ＭＳ Ｐゴシック"/>
                        </a:rPr>
                        <a:t>年度</a:t>
                      </a:r>
                      <a:endParaRPr lang="ja-JP" altLang="en-US" sz="500" b="0" i="0" u="none" strike="noStrike" dirty="0">
                        <a:solidFill>
                          <a:srgbClr val="000000"/>
                        </a:solidFill>
                        <a:latin typeface="ＭＳ Ｐゴシック"/>
                      </a:endParaRPr>
                    </a:p>
                  </a:txBody>
                  <a:tcPr marL="7582" marR="7582" marT="7582" marB="0" anchor="ctr">
                    <a:lnL>
                      <a:noFill/>
                    </a:lnL>
                    <a:lnR>
                      <a:noFill/>
                    </a:lnR>
                    <a:lnT>
                      <a:noFill/>
                    </a:lnT>
                    <a:lnB w="12700" cap="flat" cmpd="sng" algn="ctr">
                      <a:solidFill>
                        <a:srgbClr val="000000"/>
                      </a:solidFill>
                      <a:prstDash val="solid"/>
                      <a:round/>
                      <a:headEnd type="none" w="med" len="med"/>
                      <a:tailEnd type="none" w="med" len="med"/>
                    </a:lnB>
                  </a:tcPr>
                </a:tc>
              </a:tr>
              <a:tr h="110182">
                <a:tc>
                  <a:txBody>
                    <a:bodyPr/>
                    <a:lstStyle/>
                    <a:p>
                      <a:pPr algn="l" fontAlgn="ctr"/>
                      <a:r>
                        <a:rPr lang="ja-JP" altLang="en-US" sz="400" b="0" i="0" u="none" strike="noStrike" dirty="0">
                          <a:solidFill>
                            <a:srgbClr val="000000"/>
                          </a:solidFill>
                          <a:latin typeface="ＭＳ Ｐゴシック"/>
                        </a:rPr>
                        <a:t>１　経常的収支の部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67</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2,475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83</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5,947</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400" b="0" i="0" u="none" strike="noStrike" dirty="0">
                          <a:solidFill>
                            <a:srgbClr val="000000"/>
                          </a:solidFill>
                          <a:latin typeface="ＭＳ Ｐゴシック"/>
                        </a:rPr>
                        <a:t>１　経常的収支の部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84</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3,359</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96</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5,051</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182">
                <a:tc>
                  <a:txBody>
                    <a:bodyPr/>
                    <a:lstStyle/>
                    <a:p>
                      <a:pPr algn="l" fontAlgn="ctr"/>
                      <a:r>
                        <a:rPr lang="ja-JP" altLang="en-US" sz="400" b="0" i="0" u="none" strike="noStrike" dirty="0">
                          <a:solidFill>
                            <a:srgbClr val="000000"/>
                          </a:solidFill>
                          <a:latin typeface="ＭＳ Ｐゴシック"/>
                        </a:rPr>
                        <a:t>２　公共資産整備収支の部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10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8,004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7,204</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400" b="0" i="0" u="none" strike="noStrike" dirty="0">
                          <a:solidFill>
                            <a:srgbClr val="000000"/>
                          </a:solidFill>
                          <a:latin typeface="ＭＳ Ｐゴシック"/>
                        </a:rPr>
                        <a:t>２　公共資産整備収支の部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13</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3,636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7</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6,188</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2552">
                <a:tc>
                  <a:txBody>
                    <a:bodyPr/>
                    <a:lstStyle/>
                    <a:p>
                      <a:pPr algn="l" fontAlgn="ctr"/>
                      <a:r>
                        <a:rPr lang="ja-JP" altLang="en-US" sz="400" b="0" i="0" u="none" strike="noStrike" dirty="0">
                          <a:solidFill>
                            <a:srgbClr val="000000"/>
                          </a:solidFill>
                          <a:latin typeface="ＭＳ Ｐゴシック"/>
                        </a:rPr>
                        <a:t>３　投資・財務的収支の部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smtClean="0">
                          <a:solidFill>
                            <a:srgbClr val="000000"/>
                          </a:solidFill>
                          <a:latin typeface="ＭＳ Ｐゴシック"/>
                        </a:rPr>
                        <a:t>72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6,575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70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6,726</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ja-JP" altLang="en-US" sz="400" b="0" i="0" u="none" strike="noStrike" dirty="0">
                          <a:solidFill>
                            <a:srgbClr val="000000"/>
                          </a:solidFill>
                          <a:latin typeface="ＭＳ Ｐゴシック"/>
                        </a:rPr>
                        <a:t>３　投資・財務的収支の部</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smtClean="0">
                          <a:solidFill>
                            <a:srgbClr val="000000"/>
                          </a:solidFill>
                          <a:latin typeface="ＭＳ Ｐゴシック"/>
                        </a:rPr>
                        <a:t>82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5,998</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ja-JP" altLang="en-US" sz="500" b="0" i="0" u="none" strike="noStrike" dirty="0">
                          <a:solidFill>
                            <a:srgbClr val="000000"/>
                          </a:solidFill>
                          <a:latin typeface="ＭＳ Ｐゴシック"/>
                        </a:rPr>
                        <a:t>△</a:t>
                      </a:r>
                      <a:r>
                        <a:rPr lang="en-US" altLang="ja-JP" sz="500" b="0" i="0" u="none" strike="noStrike" dirty="0">
                          <a:solidFill>
                            <a:srgbClr val="000000"/>
                          </a:solidFill>
                          <a:latin typeface="ＭＳ Ｐゴシック"/>
                        </a:rPr>
                        <a:t>84</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6,335</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12552">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当年度歳計現金増減額</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16</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2,104</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5</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2,017</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当年度歳計現金増減額</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500" b="0" i="0" u="none" strike="noStrike" dirty="0" smtClean="0">
                          <a:solidFill>
                            <a:srgbClr val="000000"/>
                          </a:solidFill>
                          <a:latin typeface="ＭＳ Ｐゴシック"/>
                        </a:rPr>
                        <a:t>△</a:t>
                      </a:r>
                      <a:r>
                        <a:rPr lang="en-US" altLang="ja-JP" sz="500" b="0" i="0" u="none" strike="noStrike" dirty="0" smtClean="0">
                          <a:solidFill>
                            <a:srgbClr val="000000"/>
                          </a:solidFill>
                          <a:latin typeface="ＭＳ Ｐゴシック"/>
                        </a:rPr>
                        <a:t>11</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6,276</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4</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2,529</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182">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期首歳計現金残高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28</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7,875</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23</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5,858</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dirty="0">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期首歳計現金残高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60</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2,958</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55</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9,564</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2552">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期末歳計現金残高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12</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5,771</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年</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28</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7,875</a:t>
                      </a:r>
                      <a:r>
                        <a:rPr lang="ja-JP" altLang="en-US" sz="500" b="0" i="0" u="none" strike="noStrike" dirty="0">
                          <a:solidFill>
                            <a:srgbClr val="000000"/>
                          </a:solidFill>
                          <a:latin typeface="ＭＳ Ｐゴシック"/>
                        </a:rPr>
                        <a:t>万年</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500" b="0" i="0" u="none" strike="noStrike">
                        <a:solidFill>
                          <a:srgbClr val="000000"/>
                        </a:solidFill>
                        <a:latin typeface="ＭＳ Ｐゴシック"/>
                      </a:endParaRPr>
                    </a:p>
                  </a:txBody>
                  <a:tcPr marL="7582" marR="7582" marT="75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400" b="0" i="0" u="none" strike="noStrike" dirty="0">
                          <a:solidFill>
                            <a:srgbClr val="000000"/>
                          </a:solidFill>
                          <a:latin typeface="ＭＳ Ｐゴシック" pitchFamily="50" charset="-128"/>
                          <a:ea typeface="ＭＳ Ｐゴシック" pitchFamily="50" charset="-128"/>
                        </a:rPr>
                        <a:t>期末歳計現金残高</a:t>
                      </a:r>
                    </a:p>
                  </a:txBody>
                  <a:tcPr marL="7582" marR="7582" marT="75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smtClean="0">
                          <a:solidFill>
                            <a:srgbClr val="000000"/>
                          </a:solidFill>
                          <a:latin typeface="ＭＳ Ｐゴシック"/>
                        </a:rPr>
                        <a:t>48</a:t>
                      </a:r>
                      <a:r>
                        <a:rPr lang="ja-JP" altLang="en-US" sz="500" b="0" i="0" u="none" strike="noStrike" dirty="0" smtClean="0">
                          <a:solidFill>
                            <a:srgbClr val="000000"/>
                          </a:solidFill>
                          <a:latin typeface="ＭＳ Ｐゴシック"/>
                        </a:rPr>
                        <a:t>億</a:t>
                      </a:r>
                      <a:r>
                        <a:rPr lang="en-US" altLang="ja-JP" sz="500" b="0" i="0" u="none" strike="noStrike" dirty="0" smtClean="0">
                          <a:solidFill>
                            <a:srgbClr val="000000"/>
                          </a:solidFill>
                          <a:latin typeface="ＭＳ Ｐゴシック"/>
                        </a:rPr>
                        <a:t>6,682</a:t>
                      </a:r>
                      <a:r>
                        <a:rPr lang="ja-JP" altLang="en-US" sz="500" b="0" i="0" u="none" strike="noStrike" dirty="0" smtClean="0">
                          <a:solidFill>
                            <a:srgbClr val="000000"/>
                          </a:solidFill>
                          <a:latin typeface="ＭＳ Ｐゴシック"/>
                        </a:rPr>
                        <a:t>万</a:t>
                      </a:r>
                      <a:r>
                        <a:rPr lang="ja-JP" altLang="en-US" sz="500" b="0" i="0" u="none" strike="noStrike" dirty="0">
                          <a:solidFill>
                            <a:srgbClr val="000000"/>
                          </a:solidFill>
                          <a:latin typeface="ＭＳ Ｐゴシック"/>
                        </a:rPr>
                        <a:t>円</a:t>
                      </a:r>
                    </a:p>
                  </a:txBody>
                  <a:tcPr marL="7582" marR="7582" marT="75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500" b="0" i="0" u="none" strike="noStrike" dirty="0">
                          <a:solidFill>
                            <a:srgbClr val="000000"/>
                          </a:solidFill>
                          <a:latin typeface="ＭＳ Ｐゴシック"/>
                        </a:rPr>
                        <a:t>60</a:t>
                      </a:r>
                      <a:r>
                        <a:rPr lang="ja-JP" altLang="en-US" sz="500" b="0" i="0" u="none" strike="noStrike" dirty="0">
                          <a:solidFill>
                            <a:srgbClr val="000000"/>
                          </a:solidFill>
                          <a:latin typeface="ＭＳ Ｐゴシック"/>
                        </a:rPr>
                        <a:t>億</a:t>
                      </a:r>
                      <a:r>
                        <a:rPr lang="en-US" altLang="ja-JP" sz="500" b="0" i="0" u="none" strike="noStrike" dirty="0">
                          <a:solidFill>
                            <a:srgbClr val="000000"/>
                          </a:solidFill>
                          <a:latin typeface="ＭＳ Ｐゴシック"/>
                        </a:rPr>
                        <a:t>2,093</a:t>
                      </a:r>
                      <a:r>
                        <a:rPr lang="ja-JP" altLang="en-US" sz="500" b="0" i="0" u="none" strike="noStrike" dirty="0">
                          <a:solidFill>
                            <a:srgbClr val="000000"/>
                          </a:solidFill>
                          <a:latin typeface="ＭＳ Ｐゴシック"/>
                        </a:rPr>
                        <a:t>万円</a:t>
                      </a:r>
                    </a:p>
                  </a:txBody>
                  <a:tcPr marL="7582" marR="7582" marT="75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 name="正方形/長方形 44"/>
          <p:cNvSpPr/>
          <p:nvPr/>
        </p:nvSpPr>
        <p:spPr>
          <a:xfrm>
            <a:off x="4860032" y="6021288"/>
            <a:ext cx="3672408" cy="720080"/>
          </a:xfrm>
          <a:prstGeom prst="rect">
            <a:avLst/>
          </a:prstGeom>
          <a:ln w="3175"/>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450" dirty="0" smtClean="0"/>
              <a:t>連結・・・普通会計における財務書類に加え、市の特別会計や市が出資している財団法人、一部事務組合などひとつの行政サービス実施主体とみなして作成する財務書類です。</a:t>
            </a:r>
            <a:endParaRPr kumimoji="1" lang="en-US" altLang="ja-JP" sz="450" dirty="0" smtClean="0"/>
          </a:p>
          <a:p>
            <a:r>
              <a:rPr lang="en-US" altLang="ja-JP" sz="450" dirty="0" smtClean="0"/>
              <a:t>【</a:t>
            </a:r>
            <a:r>
              <a:rPr lang="ja-JP" altLang="en-US" sz="450" dirty="0" smtClean="0"/>
              <a:t>連結対象団体等</a:t>
            </a:r>
            <a:r>
              <a:rPr lang="en-US" altLang="ja-JP" sz="450" dirty="0" smtClean="0"/>
              <a:t>】</a:t>
            </a:r>
            <a:r>
              <a:rPr lang="ja-JP" altLang="en-US" sz="450" dirty="0" smtClean="0"/>
              <a:t>　　</a:t>
            </a:r>
            <a:endParaRPr lang="en-US" altLang="ja-JP" sz="450" dirty="0" smtClean="0"/>
          </a:p>
          <a:p>
            <a:r>
              <a:rPr lang="ja-JP" altLang="en-US" sz="450" dirty="0" smtClean="0"/>
              <a:t>　　●普通会計</a:t>
            </a:r>
            <a:endParaRPr lang="en-US" altLang="ja-JP" sz="450" dirty="0" smtClean="0"/>
          </a:p>
          <a:p>
            <a:r>
              <a:rPr lang="ja-JP" altLang="en-US" sz="450" dirty="0" smtClean="0"/>
              <a:t>　　●特別会計等（国民健康保険団体、後期高齢者医療特別会計、介護保険事業特別会計、下水道事業特別会計、介護サービス事業）</a:t>
            </a:r>
            <a:endParaRPr lang="en-US" altLang="ja-JP" sz="450" dirty="0" smtClean="0"/>
          </a:p>
          <a:p>
            <a:r>
              <a:rPr lang="ja-JP" altLang="en-US" sz="450" dirty="0" smtClean="0"/>
              <a:t>　　</a:t>
            </a:r>
            <a:r>
              <a:rPr kumimoji="1" lang="ja-JP" altLang="en-US" sz="450" dirty="0" smtClean="0"/>
              <a:t>●出資団体（小平市土地開発公社、小平市文化振興財団、小平市社会福祉協議会）</a:t>
            </a:r>
            <a:endParaRPr kumimoji="1" lang="en-US" altLang="ja-JP" sz="450" dirty="0" smtClean="0"/>
          </a:p>
          <a:p>
            <a:r>
              <a:rPr lang="ja-JP" altLang="en-US" sz="450" dirty="0" smtClean="0"/>
              <a:t>　　●一部事務組合（湖南衛生組合、小平・村山・大和衛生組合、東京たま広域資源循環組合、昭和病院企業団、東京都十一市競輪事業組合、東　　　　</a:t>
            </a:r>
            <a:endParaRPr lang="en-US" altLang="ja-JP" sz="450" dirty="0" smtClean="0"/>
          </a:p>
          <a:p>
            <a:r>
              <a:rPr lang="ja-JP" altLang="en-US" sz="450" dirty="0" smtClean="0"/>
              <a:t>　　　京都四市競艇事業組合、東京市町村総合事務組合、 多摩六都科学館組合、東京都後期高齢者医療広域連合）</a:t>
            </a:r>
            <a:endParaRPr kumimoji="1" lang="ja-JP" altLang="en-US" sz="45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1388</Words>
  <Application>Microsoft Office PowerPoint</Application>
  <PresentationFormat>画面に合わせる (4:3)</PresentationFormat>
  <Paragraphs>265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小 平 市 の 財 務 書 類（平成26年度概要版）</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小平市の財務書類</dc:title>
  <dc:creator>201050</dc:creator>
  <cp:lastModifiedBy>200423</cp:lastModifiedBy>
  <cp:revision>100</cp:revision>
  <dcterms:created xsi:type="dcterms:W3CDTF">2015-03-26T03:48:07Z</dcterms:created>
  <dcterms:modified xsi:type="dcterms:W3CDTF">2016-03-17T07:21:40Z</dcterms:modified>
</cp:coreProperties>
</file>